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50" r:id="rId2"/>
  </p:sldMasterIdLst>
  <p:notesMasterIdLst>
    <p:notesMasterId r:id="rId26"/>
  </p:notesMasterIdLst>
  <p:handoutMasterIdLst>
    <p:handoutMasterId r:id="rId27"/>
  </p:handoutMasterIdLst>
  <p:sldIdLst>
    <p:sldId id="256" r:id="rId3"/>
    <p:sldId id="910" r:id="rId4"/>
    <p:sldId id="912" r:id="rId5"/>
    <p:sldId id="913" r:id="rId6"/>
    <p:sldId id="909" r:id="rId7"/>
    <p:sldId id="911" r:id="rId8"/>
    <p:sldId id="340" r:id="rId9"/>
    <p:sldId id="343" r:id="rId10"/>
    <p:sldId id="344" r:id="rId11"/>
    <p:sldId id="345" r:id="rId12"/>
    <p:sldId id="346" r:id="rId13"/>
    <p:sldId id="347" r:id="rId14"/>
    <p:sldId id="348" r:id="rId15"/>
    <p:sldId id="308" r:id="rId16"/>
    <p:sldId id="935" r:id="rId17"/>
    <p:sldId id="936" r:id="rId18"/>
    <p:sldId id="937" r:id="rId19"/>
    <p:sldId id="933" r:id="rId20"/>
    <p:sldId id="934" r:id="rId21"/>
    <p:sldId id="938" r:id="rId22"/>
    <p:sldId id="914" r:id="rId23"/>
    <p:sldId id="915" r:id="rId24"/>
    <p:sldId id="917" r:id="rId25"/>
  </p:sldIdLst>
  <p:sldSz cx="9144000" cy="6858000" type="screen4x3"/>
  <p:notesSz cx="6858000" cy="91440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009051"/>
    <a:srgbClr val="F70146"/>
    <a:srgbClr val="FC7E7F"/>
    <a:srgbClr val="D0D8E8"/>
    <a:srgbClr val="7F7FFF"/>
    <a:srgbClr val="FFFFFF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74"/>
    <p:restoredTop sz="78233" autoAdjust="0"/>
  </p:normalViewPr>
  <p:slideViewPr>
    <p:cSldViewPr snapToGrid="0" snapToObjects="1">
      <p:cViewPr varScale="1">
        <p:scale>
          <a:sx n="85" d="100"/>
          <a:sy n="85" d="100"/>
        </p:scale>
        <p:origin x="2832" y="96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1218" y="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7" charset="0"/>
              </a:defRPr>
            </a:lvl1pPr>
          </a:lstStyle>
          <a:p>
            <a:fld id="{7DC17C08-3CCC-48B3-B592-5AEA975E5E52}" type="datetime1">
              <a:rPr lang="de-DE"/>
              <a:pPr/>
              <a:t>08.08.2021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7" charset="0"/>
              </a:defRPr>
            </a:lvl1pPr>
          </a:lstStyle>
          <a:p>
            <a:fld id="{304268B2-BB08-4379-B2AD-0BB6ADF28E0B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1184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7" charset="0"/>
              </a:defRPr>
            </a:lvl1pPr>
          </a:lstStyle>
          <a:p>
            <a:fld id="{0A8A1CFC-BA0C-491E-8379-6497B662734D}" type="datetime1">
              <a:rPr lang="de-DE"/>
              <a:pPr/>
              <a:t>08.08.2021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7" charset="0"/>
              </a:defRPr>
            </a:lvl1pPr>
          </a:lstStyle>
          <a:p>
            <a:fld id="{3D37F6C9-B6A5-41E4-9660-D7BE434A93AA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200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884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370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884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564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7417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642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219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KURZ">
    <p:bg>
      <p:bgPr>
        <a:gradFill flip="none" rotWithShape="1">
          <a:gsLst>
            <a:gs pos="8000">
              <a:schemeClr val="bg1"/>
            </a:gs>
            <a:gs pos="100000">
              <a:schemeClr val="bg1">
                <a:lumMod val="6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-1"/>
            <a:ext cx="9144000" cy="6354763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6" name="Bild 7" descr="AT_Pictogramm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0563" y="1490663"/>
            <a:ext cx="10888663" cy="527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8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2"/>
            <a:ext cx="524755" cy="2465387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" name="Untertitel 2"/>
          <p:cNvSpPr txBox="1">
            <a:spLocks/>
          </p:cNvSpPr>
          <p:nvPr userDrawn="1"/>
        </p:nvSpPr>
        <p:spPr bwMode="auto">
          <a:xfrm>
            <a:off x="720725" y="6513513"/>
            <a:ext cx="7294563" cy="2873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de-DE" sz="1000" dirty="0">
                <a:solidFill>
                  <a:srgbClr val="F70146"/>
                </a:solidFill>
                <a:latin typeface="Ubuntu Condensed" panose="020B0506030602030204" pitchFamily="34" charset="0"/>
                <a:cs typeface="Wingdings 3" charset="0"/>
              </a:rPr>
              <a:t>u</a:t>
            </a:r>
            <a:r>
              <a:rPr lang="de-DE" sz="1200" dirty="0">
                <a:solidFill>
                  <a:srgbClr val="595959"/>
                </a:solidFill>
                <a:latin typeface="Ubuntu Condensed" panose="020B0506030602030204" pitchFamily="34" charset="0"/>
              </a:rPr>
              <a:t> www.iaik.tugraz.at</a:t>
            </a:r>
          </a:p>
        </p:txBody>
      </p:sp>
      <p:cxnSp>
        <p:nvCxnSpPr>
          <p:cNvPr id="9" name="Gerade Verbindung 8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 TU Graz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0" t="-1250" r="-500" b="-1250"/>
          <a:stretch>
            <a:fillRect/>
          </a:stretch>
        </p:blipFill>
        <p:spPr bwMode="auto">
          <a:xfrm>
            <a:off x="8031163" y="76200"/>
            <a:ext cx="909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720724" y="1134534"/>
            <a:ext cx="8169480" cy="2489199"/>
          </a:xfrm>
        </p:spPr>
        <p:txBody>
          <a:bodyPr anchor="b">
            <a:normAutofit/>
          </a:bodyPr>
          <a:lstStyle>
            <a:lvl1pPr marL="0" indent="0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defRPr sz="5000" b="0" u="none" baseline="0">
                <a:solidFill>
                  <a:srgbClr val="F70146"/>
                </a:solidFill>
                <a:effectLst/>
                <a:latin typeface="Ubuntu Condensed" panose="020B0506030602030204" pitchFamily="34" charset="0"/>
              </a:defRPr>
            </a:lvl1pPr>
            <a:lvl2pPr marL="0" indent="0">
              <a:spcBef>
                <a:spcPts val="1600"/>
              </a:spcBef>
              <a:buNone/>
              <a:defRPr sz="2000" b="1">
                <a:solidFill>
                  <a:schemeClr val="tx1"/>
                </a:solidFill>
                <a:effectLst/>
                <a:latin typeface="Ubuntu Condensed" panose="020B0506030602030204" pitchFamily="34" charset="0"/>
              </a:defRPr>
            </a:lvl2pPr>
            <a:lvl3pPr marL="3175" indent="-3175">
              <a:buNone/>
              <a:defRPr sz="2000"/>
            </a:lvl3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15"/>
          </p:nvPr>
        </p:nvSpPr>
        <p:spPr>
          <a:xfrm>
            <a:off x="720725" y="4676038"/>
            <a:ext cx="3724275" cy="215900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effectLst/>
                <a:latin typeface="Ubuntu Condensed" panose="020B0506030602030204" pitchFamily="34" charset="0"/>
              </a:defRPr>
            </a:lvl1pPr>
          </a:lstStyle>
          <a:p>
            <a:fld id="{D7E85E7F-C49B-4185-A7F8-6391AD2B59B1}" type="datetime1">
              <a:rPr lang="de-DE" smtClean="0"/>
              <a:pPr/>
              <a:t>08.08.2021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6"/>
          </p:nvPr>
        </p:nvSpPr>
        <p:spPr>
          <a:xfrm>
            <a:off x="720725" y="3960319"/>
            <a:ext cx="8229600" cy="652462"/>
          </a:xfr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effectLst/>
                <a:latin typeface="Ubuntu Condensed" panose="020B0506030602030204" pitchFamily="34" charset="0"/>
              </a:defRPr>
            </a:lvl1pPr>
          </a:lstStyle>
          <a:p>
            <a:r>
              <a:rPr lang="de-DE" b="1" dirty="0"/>
              <a:t>NAME &lt;EMAIL&gt; </a:t>
            </a:r>
          </a:p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Applied Information Processing </a:t>
            </a:r>
            <a:r>
              <a:rPr lang="de-DE" dirty="0" err="1"/>
              <a:t>and</a:t>
            </a:r>
            <a:r>
              <a:rPr lang="de-DE" dirty="0"/>
              <a:t> Communications</a:t>
            </a:r>
          </a:p>
          <a:p>
            <a:r>
              <a:rPr lang="de-DE" dirty="0"/>
              <a:t>Graz University </a:t>
            </a:r>
            <a:r>
              <a:rPr lang="de-DE" dirty="0" err="1"/>
              <a:t>of</a:t>
            </a:r>
            <a:r>
              <a:rPr lang="de-DE" dirty="0"/>
              <a:t> Technology, Austria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674" y="6354762"/>
            <a:ext cx="1211426" cy="48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89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2021-08-09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err="1"/>
              <a:t>for</a:t>
            </a:r>
            <a:r>
              <a:rPr lang="de-DE"/>
              <a:t> Applied Information Processing </a:t>
            </a:r>
            <a:r>
              <a:rPr lang="de-DE" err="1"/>
              <a:t>and</a:t>
            </a:r>
            <a:r>
              <a:rPr lang="de-DE"/>
              <a:t> Communications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FE1C802-92AF-48B3-94E9-47196C5CE1D7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4" name="Inhaltsplatzhalter 13"/>
          <p:cNvSpPr>
            <a:spLocks noGrp="1"/>
          </p:cNvSpPr>
          <p:nvPr>
            <p:ph sz="quarter" idx="20"/>
          </p:nvPr>
        </p:nvSpPr>
        <p:spPr>
          <a:xfrm>
            <a:off x="720725" y="1303333"/>
            <a:ext cx="8229600" cy="5022855"/>
          </a:xfrm>
        </p:spPr>
        <p:txBody>
          <a:bodyPr/>
          <a:lstStyle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0689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720000" y="601200"/>
            <a:ext cx="8229600" cy="52115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2021-08-09</a:t>
            </a:r>
          </a:p>
          <a:p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err="1"/>
              <a:t>for</a:t>
            </a:r>
            <a:r>
              <a:rPr lang="de-DE"/>
              <a:t> Applied Information Processing </a:t>
            </a:r>
            <a:r>
              <a:rPr lang="de-DE" err="1"/>
              <a:t>and</a:t>
            </a:r>
            <a:r>
              <a:rPr lang="de-DE"/>
              <a:t> Communications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23780814-3229-418B-9A8B-538DFE2FCBF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20"/>
          </p:nvPr>
        </p:nvSpPr>
        <p:spPr>
          <a:xfrm>
            <a:off x="720725" y="1303334"/>
            <a:ext cx="3959225" cy="502285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12" name="Inhaltsplatzhalter 2"/>
          <p:cNvSpPr>
            <a:spLocks noGrp="1"/>
          </p:cNvSpPr>
          <p:nvPr>
            <p:ph sz="quarter" idx="21"/>
          </p:nvPr>
        </p:nvSpPr>
        <p:spPr>
          <a:xfrm>
            <a:off x="4990375" y="1303334"/>
            <a:ext cx="3959225" cy="502285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71496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720000" y="601200"/>
            <a:ext cx="8229600" cy="52115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2021-08-09</a:t>
            </a:r>
          </a:p>
          <a:p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err="1"/>
              <a:t>for</a:t>
            </a:r>
            <a:r>
              <a:rPr lang="de-DE"/>
              <a:t> Applied Information Processing </a:t>
            </a:r>
            <a:r>
              <a:rPr lang="de-DE" err="1"/>
              <a:t>and</a:t>
            </a:r>
            <a:r>
              <a:rPr lang="de-DE"/>
              <a:t> Communications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8D72D5C-52C5-4258-8374-6CDA12E9CF93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142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42852" cy="129960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42852" cy="2596984"/>
          </a:xfrm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2021-08-09</a:t>
            </a:r>
          </a:p>
          <a:p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err="1"/>
              <a:t>for</a:t>
            </a:r>
            <a:r>
              <a:rPr lang="de-DE"/>
              <a:t> Applied Information Processing </a:t>
            </a:r>
            <a:r>
              <a:rPr lang="de-DE" err="1"/>
              <a:t>and</a:t>
            </a:r>
            <a:r>
              <a:rPr lang="de-DE"/>
              <a:t> Communications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b="1"/>
            </a:lvl1pPr>
          </a:lstStyle>
          <a:p>
            <a:fld id="{24EE8588-D59E-46E0-BB85-095744DE54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559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2021-08-09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err="1"/>
              <a:t>for</a:t>
            </a:r>
            <a:r>
              <a:rPr lang="de-DE"/>
              <a:t> Applied Information Processing </a:t>
            </a:r>
            <a:r>
              <a:rPr lang="de-DE" err="1"/>
              <a:t>and</a:t>
            </a:r>
            <a:r>
              <a:rPr lang="de-DE"/>
              <a:t> Communications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6C415CEA-7E8B-4E5F-B5A8-49892D082375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632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board +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1BBE-6AC6-44DC-8E03-07AE8F8939F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8792" y="1122359"/>
            <a:ext cx="620936" cy="6223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Rechteck 5"/>
          <p:cNvSpPr/>
          <p:nvPr userDrawn="1"/>
        </p:nvSpPr>
        <p:spPr>
          <a:xfrm>
            <a:off x="0" y="1122359"/>
            <a:ext cx="9144000" cy="57356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48851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BA6F-3640-AF4F-B55C-3A37363D7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7FCD-0727-C848-BEE2-2525349FC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27D9C-AA18-954E-9E2D-FEE5126DF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7675E-03FA-9549-ADD5-794613AB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CEED8-8D5D-6048-A94E-9407B01F7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EB302F-C7D7-A14E-9666-9891A699D0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2811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490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2"/>
            <a:ext cx="524755" cy="246538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8" name="Titelplatzhalter 1"/>
          <p:cNvSpPr>
            <a:spLocks noGrp="1"/>
          </p:cNvSpPr>
          <p:nvPr>
            <p:ph type="title"/>
          </p:nvPr>
        </p:nvSpPr>
        <p:spPr bwMode="auto">
          <a:xfrm>
            <a:off x="720725" y="601663"/>
            <a:ext cx="8229600" cy="5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102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20725" y="1303333"/>
            <a:ext cx="8229600" cy="5022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Erste Ebene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en-US" dirty="0"/>
              <a:t>Vierte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20725" y="6415088"/>
            <a:ext cx="8229600" cy="26035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595959"/>
                </a:solidFill>
                <a:latin typeface="Ubuntu Condensed" panose="020B0506030602030204" pitchFamily="34" charset="0"/>
              </a:defRPr>
            </a:lvl1pPr>
          </a:lstStyle>
          <a:p>
            <a:pPr>
              <a:tabLst>
                <a:tab pos="8159750" algn="r"/>
              </a:tabLst>
            </a:pPr>
            <a:r>
              <a:rPr lang="de-DE" dirty="0"/>
              <a:t>Institute for Applied Information Processing and Communications</a:t>
            </a:r>
          </a:p>
        </p:txBody>
      </p:sp>
      <p:pic>
        <p:nvPicPr>
          <p:cNvPr id="1032" name="Picture 9" descr="Logo TU Graz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0" t="-1250" r="-500" b="-1250"/>
          <a:stretch>
            <a:fillRect/>
          </a:stretch>
        </p:blipFill>
        <p:spPr bwMode="auto">
          <a:xfrm>
            <a:off x="8031163" y="76200"/>
            <a:ext cx="909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Gerade Verbindung 11"/>
          <p:cNvCxnSpPr/>
          <p:nvPr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20725" y="6596063"/>
            <a:ext cx="3724275" cy="2159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595959"/>
                </a:solidFill>
                <a:latin typeface="Ubuntu Condensed" panose="020B0506030602030204" pitchFamily="34" charset="0"/>
              </a:defRPr>
            </a:lvl1pPr>
          </a:lstStyle>
          <a:p>
            <a:r>
              <a:rPr lang="de-DE" dirty="0"/>
              <a:t>2021-08-09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674" y="6354762"/>
            <a:ext cx="1211426" cy="484023"/>
          </a:xfrm>
          <a:prstGeom prst="rect">
            <a:avLst/>
          </a:prstGeom>
        </p:spPr>
      </p:pic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92" y="757234"/>
            <a:ext cx="5032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FFFFFF"/>
                </a:solidFill>
                <a:latin typeface="Ubuntu Condensed" panose="020B0506030602030204" pitchFamily="34" charset="0"/>
              </a:defRPr>
            </a:lvl1pPr>
          </a:lstStyle>
          <a:p>
            <a:fld id="{55C91BBE-6AC6-44DC-8E03-07AE8F8939F3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3" r:id="rId2"/>
    <p:sldLayoutId id="2147483744" r:id="rId3"/>
    <p:sldLayoutId id="2147483745" r:id="rId4"/>
    <p:sldLayoutId id="2147483746" r:id="rId5"/>
    <p:sldLayoutId id="2147483749" r:id="rId6"/>
    <p:sldLayoutId id="2147483752" r:id="rId7"/>
    <p:sldLayoutId id="2147483753" r:id="rId8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i="0" kern="1200">
          <a:solidFill>
            <a:srgbClr val="595959"/>
          </a:solidFill>
          <a:latin typeface="Ubuntu Condensed" panose="020B0506030602030204" pitchFamily="34" charset="0"/>
          <a:ea typeface="ＭＳ Ｐゴシック" charset="0"/>
          <a:cs typeface="Ubuntu Condensed" panose="020B050603060203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457200" indent="-457200" algn="l" defTabSz="457200" rtl="0" eaLnBrk="1" fontAlgn="base" hangingPunct="1">
        <a:spcBef>
          <a:spcPct val="20000"/>
        </a:spcBef>
        <a:spcAft>
          <a:spcPct val="0"/>
        </a:spcAft>
        <a:buClr>
          <a:srgbClr val="F70146"/>
        </a:buClr>
        <a:buFont typeface="Wingdings" pitchFamily="2" charset="2"/>
        <a:buChar char="§"/>
        <a:defRPr sz="2600" kern="1200">
          <a:solidFill>
            <a:srgbClr val="595959"/>
          </a:solidFill>
          <a:latin typeface="Ubuntu" panose="020B0504030602030204" pitchFamily="34" charset="0"/>
          <a:ea typeface="ＭＳ Ｐゴシック" charset="0"/>
          <a:cs typeface="Ubuntu" panose="020B0504030602030204" pitchFamily="34" charset="0"/>
        </a:defRPr>
      </a:lvl1pPr>
      <a:lvl2pPr marL="719138" indent="-271463" algn="l" defTabSz="457200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Font typeface="Wingdings" pitchFamily="-107" charset="2"/>
        <a:buChar char="§"/>
        <a:defRPr sz="2400" b="0" i="0" kern="1200" baseline="0">
          <a:solidFill>
            <a:schemeClr val="tx1">
              <a:lumMod val="65000"/>
              <a:lumOff val="35000"/>
            </a:schemeClr>
          </a:solidFill>
          <a:latin typeface="Ubuntu Light" panose="020B0304030602030204" pitchFamily="34" charset="0"/>
          <a:ea typeface="ＭＳ Ｐゴシック" charset="0"/>
          <a:cs typeface="+mn-cs"/>
        </a:defRPr>
      </a:lvl2pPr>
      <a:lvl3pPr marL="1168400" indent="-271463" algn="l" defTabSz="457200" rtl="0" eaLnBrk="1" fontAlgn="base" hangingPunct="1">
        <a:spcBef>
          <a:spcPct val="20000"/>
        </a:spcBef>
        <a:spcAft>
          <a:spcPct val="0"/>
        </a:spcAft>
        <a:buClr>
          <a:srgbClr val="7030A0"/>
        </a:buClr>
        <a:buFont typeface="Wingdings" pitchFamily="-107" charset="2"/>
        <a:buChar char="§"/>
        <a:defRPr sz="2400" b="0" i="1" kern="1200">
          <a:solidFill>
            <a:schemeClr val="tx1">
              <a:lumMod val="65000"/>
              <a:lumOff val="35000"/>
            </a:schemeClr>
          </a:solidFill>
          <a:latin typeface="Ubuntu Light" panose="020B0304030602030204" pitchFamily="34" charset="0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-107" charset="2"/>
        <a:buChar char="§"/>
        <a:defRPr sz="2000" b="0" kern="1200">
          <a:solidFill>
            <a:srgbClr val="002060"/>
          </a:solidFill>
          <a:latin typeface="Ubuntu" panose="020B0504030602030204" pitchFamily="34" charset="0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Lucida Grande" pitchFamily="-107" charset="0"/>
        <a:buChar char="-"/>
        <a:defRPr sz="2000" kern="1200" baseline="0">
          <a:solidFill>
            <a:srgbClr val="595959"/>
          </a:solidFill>
          <a:latin typeface="Ubuntu" panose="020B0504030602030204" pitchFamily="34" charset="0"/>
          <a:ea typeface="ＭＳ Ｐゴシック" charset="0"/>
          <a:cs typeface="+mn-cs"/>
        </a:defRPr>
      </a:lvl5pPr>
      <a:lvl6pPr marL="2286000" indent="0" algn="l" defTabSz="457200" rtl="0" eaLnBrk="1" latinLnBrk="0" hangingPunct="1">
        <a:spcBef>
          <a:spcPct val="20000"/>
        </a:spcBef>
        <a:buFont typeface="Arial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b="1" dirty="0"/>
              <a:t>Abstract Automata Learning</a:t>
            </a:r>
          </a:p>
          <a:p>
            <a:pPr>
              <a:buNone/>
            </a:pPr>
            <a:r>
              <a:rPr lang="en-US" sz="2800" b="1" dirty="0">
                <a:solidFill>
                  <a:schemeClr val="accent1"/>
                </a:solidFill>
              </a:rPr>
              <a:t>Kudos to various sources for sharing their slides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2019-04-10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Masoud Ebrahimi &lt;masoud.ebrahimi@iaik.tugraz.at&gt;</a:t>
            </a:r>
          </a:p>
          <a:p>
            <a:r>
              <a:rPr lang="en-US"/>
              <a:t>Institute for Applied Information Processing and Communications</a:t>
            </a:r>
          </a:p>
          <a:p>
            <a:r>
              <a:rPr lang="en-US"/>
              <a:t>Graz University of Technology, Austria</a:t>
            </a:r>
          </a:p>
        </p:txBody>
      </p:sp>
    </p:spTree>
    <p:extLst>
      <p:ext uri="{BB962C8B-B14F-4D97-AF65-F5344CB8AC3E}">
        <p14:creationId xmlns:p14="http://schemas.microsoft.com/office/powerpoint/2010/main" val="1016361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EAAD-D240-F04E-8688-15AA7ED30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Under-Approximation (“Meat-Axe” Abstraction)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0A3BD5-B983-A441-BAAF-0C959EA2BAF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2019-03-15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E3402A-AA4C-794F-AFAF-3B4B1E7BB61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FE59E-A0B7-1344-897B-4E5F56CE2F2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908C0D-F551-9E42-9CC3-313BD1A2C5AC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altLang="en-US" dirty="0"/>
              <a:t>Remove “irrelevant” parts of program </a:t>
            </a:r>
            <a:r>
              <a:rPr lang="en-US" altLang="en-US" dirty="0" err="1"/>
              <a:t>w.r.t</a:t>
            </a:r>
            <a:r>
              <a:rPr lang="en-US" altLang="en-US" dirty="0"/>
              <a:t>. property</a:t>
            </a:r>
          </a:p>
          <a:p>
            <a:pPr lvl="1"/>
            <a:r>
              <a:rPr lang="en-US" altLang="en-US" dirty="0"/>
              <a:t>Integer ↦ [0,10]</a:t>
            </a:r>
          </a:p>
          <a:p>
            <a:pPr lvl="1"/>
            <a:r>
              <a:rPr lang="en-US" altLang="en-US" dirty="0"/>
              <a:t>Unbounded Queue ↦ Queue of size 3, etc.</a:t>
            </a:r>
          </a:p>
          <a:p>
            <a:endParaRPr lang="en-US" altLang="en-US" dirty="0"/>
          </a:p>
          <a:p>
            <a:r>
              <a:rPr lang="en-US" altLang="en-US" dirty="0"/>
              <a:t>The abstraction of choice in the early days of software model checking</a:t>
            </a:r>
          </a:p>
          <a:p>
            <a:endParaRPr lang="en-US" altLang="en-US" dirty="0"/>
          </a:p>
          <a:p>
            <a:r>
              <a:rPr lang="en-US" altLang="en-US" dirty="0"/>
              <a:t>Typically manual, with no guarantee that the right behaviors are removed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890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6910-7662-5742-B3F3-5053A39A8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Precise Abstraction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395133-E4F0-524B-B4DC-2E08E39D572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2019-03-15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9AAC4-3AA2-E348-9C65-E7D6CB77BEC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83C4E-3C0C-6F46-BD2C-796A2FB0685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2803E1-8E80-2E47-88DD-E0036559962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20725" y="1303333"/>
            <a:ext cx="8229600" cy="1439867"/>
          </a:xfrm>
        </p:spPr>
        <p:txBody>
          <a:bodyPr/>
          <a:lstStyle/>
          <a:p>
            <a:r>
              <a:rPr lang="en-US" altLang="en-US" dirty="0"/>
              <a:t>“Program slicing” </a:t>
            </a:r>
          </a:p>
          <a:p>
            <a:pPr lvl="1"/>
            <a:r>
              <a:rPr lang="en-US" altLang="en-US" dirty="0"/>
              <a:t>Automated under-approximation </a:t>
            </a:r>
          </a:p>
          <a:p>
            <a:pPr lvl="1"/>
            <a:r>
              <a:rPr lang="en-US" altLang="en-US" dirty="0"/>
              <a:t>Leads to a precise abstraction </a:t>
            </a:r>
            <a:r>
              <a:rPr lang="en-US" altLang="en-US" dirty="0" err="1"/>
              <a:t>w.r.t</a:t>
            </a:r>
            <a:r>
              <a:rPr lang="en-US" altLang="en-US" dirty="0"/>
              <a:t>. the property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9EF501-5F10-B044-838A-3CC1332F9DF6}"/>
              </a:ext>
            </a:extLst>
          </p:cNvPr>
          <p:cNvSpPr/>
          <p:nvPr/>
        </p:nvSpPr>
        <p:spPr>
          <a:xfrm>
            <a:off x="656772" y="2924174"/>
            <a:ext cx="307920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45AA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400" dirty="0" err="1">
                <a:solidFill>
                  <a:srgbClr val="0045AA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sum </a:t>
            </a:r>
            <a:r>
              <a:rPr lang="en-US" sz="1400" dirty="0">
                <a:solidFill>
                  <a:srgbClr val="0045AA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7AB7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400" dirty="0" err="1">
                <a:solidFill>
                  <a:srgbClr val="0045AA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product </a:t>
            </a:r>
            <a:r>
              <a:rPr lang="en-US" sz="1400" dirty="0">
                <a:solidFill>
                  <a:srgbClr val="0045AA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7AB7"/>
                </a:solidFill>
                <a:latin typeface="Menlo" panose="020B060903080402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400" dirty="0" err="1">
                <a:solidFill>
                  <a:srgbClr val="0045AA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w </a:t>
            </a:r>
            <a:r>
              <a:rPr lang="en-US" sz="1400" dirty="0">
                <a:solidFill>
                  <a:srgbClr val="0045AA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7AB7"/>
                </a:solidFill>
                <a:latin typeface="Menlo" panose="020B0609030804020204" pitchFamily="49" charset="0"/>
              </a:rPr>
              <a:t>7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400" dirty="0">
                <a:solidFill>
                  <a:srgbClr val="0045AA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45AA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7AB7"/>
                </a:solidFill>
                <a:latin typeface="Menlo" panose="020B060903080402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45AA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N; </a:t>
            </a:r>
            <a:r>
              <a:rPr lang="en-US" sz="1400" dirty="0">
                <a:solidFill>
                  <a:srgbClr val="0045AA"/>
                </a:solidFill>
                <a:latin typeface="Menlo" panose="020B0609030804020204" pitchFamily="49" charset="0"/>
              </a:rPr>
              <a:t>++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	sum </a:t>
            </a:r>
            <a:r>
              <a:rPr lang="en-US" sz="1400" dirty="0">
                <a:solidFill>
                  <a:srgbClr val="0045AA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sum </a:t>
            </a:r>
            <a:r>
              <a:rPr lang="en-US" sz="1400" dirty="0">
                <a:solidFill>
                  <a:srgbClr val="0045AA"/>
                </a:solidFill>
                <a:latin typeface="Menlo" panose="020B0609030804020204" pitchFamily="49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45AA"/>
                </a:solidFill>
                <a:latin typeface="Menlo" panose="020B0609030804020204" pitchFamily="49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w;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	product </a:t>
            </a:r>
            <a:r>
              <a:rPr lang="en-US" sz="1400" dirty="0">
                <a:solidFill>
                  <a:srgbClr val="0045AA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product </a:t>
            </a:r>
            <a:r>
              <a:rPr lang="en-US" sz="1400" dirty="0">
                <a:solidFill>
                  <a:srgbClr val="0045AA"/>
                </a:solidFill>
                <a:latin typeface="Menlo" panose="020B060903080402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3F6E7D"/>
                </a:solidFill>
                <a:latin typeface="Menlo" panose="020B0609030804020204" pitchFamily="49" charset="0"/>
              </a:rPr>
              <a:t>write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(sum);</a:t>
            </a:r>
          </a:p>
          <a:p>
            <a:r>
              <a:rPr lang="en-US" sz="1400" dirty="0">
                <a:solidFill>
                  <a:srgbClr val="3F6E7D"/>
                </a:solidFill>
                <a:latin typeface="Menlo" panose="020B0609030804020204" pitchFamily="49" charset="0"/>
              </a:rPr>
              <a:t>write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(product);</a:t>
            </a:r>
          </a:p>
        </p:txBody>
      </p:sp>
      <p:sp>
        <p:nvSpPr>
          <p:cNvPr id="15" name="Line 67">
            <a:extLst>
              <a:ext uri="{FF2B5EF4-FFF2-40B4-BE49-F238E27FC236}">
                <a16:creationId xmlns:a16="http://schemas.microsoft.com/office/drawing/2014/main" id="{21F5034D-ABFE-D941-B34E-F71E59717C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2285" y="4127863"/>
            <a:ext cx="2050867" cy="0"/>
          </a:xfrm>
          <a:prstGeom prst="line">
            <a:avLst/>
          </a:prstGeom>
          <a:ln w="31750"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Ubuntu" panose="020B0504030602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980BF5-BF96-F242-AC56-3CE64C78459D}"/>
              </a:ext>
            </a:extLst>
          </p:cNvPr>
          <p:cNvSpPr/>
          <p:nvPr/>
        </p:nvSpPr>
        <p:spPr>
          <a:xfrm>
            <a:off x="3566161" y="3604643"/>
            <a:ext cx="20104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22222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Keep</a:t>
            </a:r>
          </a:p>
          <a:p>
            <a:r>
              <a:rPr lang="en-US" sz="1400" dirty="0">
                <a:solidFill>
                  <a:srgbClr val="22222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write(sum)</a:t>
            </a:r>
            <a:r>
              <a:rPr lang="en-US" sz="1400" dirty="0">
                <a:solidFill>
                  <a:srgbClr val="22222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sum)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744954-01BA-FA4E-86ED-53154E5E975B}"/>
              </a:ext>
            </a:extLst>
          </p:cNvPr>
          <p:cNvSpPr/>
          <p:nvPr/>
        </p:nvSpPr>
        <p:spPr>
          <a:xfrm>
            <a:off x="5786845" y="2924173"/>
            <a:ext cx="307920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45AA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400" dirty="0" err="1">
                <a:solidFill>
                  <a:srgbClr val="0045AA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sum </a:t>
            </a:r>
            <a:r>
              <a:rPr lang="en-US" sz="1400" dirty="0">
                <a:solidFill>
                  <a:srgbClr val="0045AA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7AB7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400" strike="sngStrike" dirty="0" err="1">
                <a:solidFill>
                  <a:srgbClr val="0045AA"/>
                </a:solidFill>
                <a:latin typeface="Menlo" panose="020B0609030804020204" pitchFamily="49" charset="0"/>
              </a:rPr>
              <a:t>int</a:t>
            </a:r>
            <a:r>
              <a:rPr lang="en-US" sz="1400" strike="sngStrike" dirty="0">
                <a:solidFill>
                  <a:srgbClr val="000000"/>
                </a:solidFill>
                <a:latin typeface="Menlo" panose="020B0609030804020204" pitchFamily="49" charset="0"/>
              </a:rPr>
              <a:t> product </a:t>
            </a:r>
            <a:r>
              <a:rPr lang="en-US" sz="1400" strike="sngStrike" dirty="0">
                <a:solidFill>
                  <a:srgbClr val="0045AA"/>
                </a:solidFill>
                <a:latin typeface="Menlo" panose="020B0609030804020204" pitchFamily="49" charset="0"/>
              </a:rPr>
              <a:t>=</a:t>
            </a:r>
            <a:r>
              <a:rPr lang="en-US" sz="1400" strike="sngStrike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strike="sngStrike" dirty="0">
                <a:solidFill>
                  <a:srgbClr val="007AB7"/>
                </a:solidFill>
                <a:latin typeface="Menlo" panose="020B0609030804020204" pitchFamily="49" charset="0"/>
              </a:rPr>
              <a:t>1</a:t>
            </a:r>
            <a:r>
              <a:rPr lang="en-US" sz="1400" strike="sngStrike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400" dirty="0" err="1">
                <a:solidFill>
                  <a:srgbClr val="0045AA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w </a:t>
            </a:r>
            <a:r>
              <a:rPr lang="en-US" sz="1400" dirty="0">
                <a:solidFill>
                  <a:srgbClr val="0045AA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7AB7"/>
                </a:solidFill>
                <a:latin typeface="Menlo" panose="020B0609030804020204" pitchFamily="49" charset="0"/>
              </a:rPr>
              <a:t>7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400" dirty="0">
                <a:solidFill>
                  <a:srgbClr val="0045AA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45AA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7AB7"/>
                </a:solidFill>
                <a:latin typeface="Menlo" panose="020B060903080402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45AA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N; </a:t>
            </a:r>
            <a:r>
              <a:rPr lang="en-US" sz="1400" dirty="0">
                <a:solidFill>
                  <a:srgbClr val="0045AA"/>
                </a:solidFill>
                <a:latin typeface="Menlo" panose="020B0609030804020204" pitchFamily="49" charset="0"/>
              </a:rPr>
              <a:t>++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	sum </a:t>
            </a:r>
            <a:r>
              <a:rPr lang="en-US" sz="1400" dirty="0">
                <a:solidFill>
                  <a:srgbClr val="0045AA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sum </a:t>
            </a:r>
            <a:r>
              <a:rPr lang="en-US" sz="1400" dirty="0">
                <a:solidFill>
                  <a:srgbClr val="0045AA"/>
                </a:solidFill>
                <a:latin typeface="Menlo" panose="020B0609030804020204" pitchFamily="49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45AA"/>
                </a:solidFill>
                <a:latin typeface="Menlo" panose="020B0609030804020204" pitchFamily="49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w;</a:t>
            </a:r>
          </a:p>
          <a:p>
            <a:r>
              <a:rPr lang="en-US" sz="1400" strike="sngStrike" dirty="0">
                <a:solidFill>
                  <a:srgbClr val="000000"/>
                </a:solidFill>
                <a:latin typeface="Menlo" panose="020B0609030804020204" pitchFamily="49" charset="0"/>
              </a:rPr>
              <a:t>	product </a:t>
            </a:r>
            <a:r>
              <a:rPr lang="en-US" sz="1400" strike="sngStrike" dirty="0">
                <a:solidFill>
                  <a:srgbClr val="0045AA"/>
                </a:solidFill>
                <a:latin typeface="Menlo" panose="020B0609030804020204" pitchFamily="49" charset="0"/>
              </a:rPr>
              <a:t>=</a:t>
            </a:r>
            <a:r>
              <a:rPr lang="en-US" sz="1400" strike="sngStrike" dirty="0">
                <a:solidFill>
                  <a:srgbClr val="000000"/>
                </a:solidFill>
                <a:latin typeface="Menlo" panose="020B0609030804020204" pitchFamily="49" charset="0"/>
              </a:rPr>
              <a:t> product </a:t>
            </a:r>
            <a:r>
              <a:rPr lang="en-US" sz="1400" strike="sngStrike" dirty="0">
                <a:solidFill>
                  <a:srgbClr val="0045AA"/>
                </a:solidFill>
                <a:latin typeface="Menlo" panose="020B0609030804020204" pitchFamily="49" charset="0"/>
              </a:rPr>
              <a:t>*</a:t>
            </a:r>
            <a:r>
              <a:rPr lang="en-US" sz="1400" strike="sngStrike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strike="sngStrike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sz="1400" strike="sngStrike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3F6E7D"/>
                </a:solidFill>
                <a:latin typeface="Menlo" panose="020B0609030804020204" pitchFamily="49" charset="0"/>
              </a:rPr>
              <a:t>write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(sum);</a:t>
            </a:r>
          </a:p>
          <a:p>
            <a:r>
              <a:rPr lang="en-US" sz="1400" strike="sngStrike" dirty="0">
                <a:solidFill>
                  <a:srgbClr val="3F6E7D"/>
                </a:solidFill>
                <a:latin typeface="Menlo" panose="020B0609030804020204" pitchFamily="49" charset="0"/>
              </a:rPr>
              <a:t>write</a:t>
            </a:r>
            <a:r>
              <a:rPr lang="en-US" sz="1400" strike="sngStrike" dirty="0">
                <a:solidFill>
                  <a:srgbClr val="000000"/>
                </a:solidFill>
                <a:latin typeface="Menlo" panose="020B0609030804020204" pitchFamily="49" charset="0"/>
              </a:rPr>
              <a:t>(product);</a:t>
            </a:r>
          </a:p>
        </p:txBody>
      </p:sp>
    </p:spTree>
    <p:extLst>
      <p:ext uri="{BB962C8B-B14F-4D97-AF65-F5344CB8AC3E}">
        <p14:creationId xmlns:p14="http://schemas.microsoft.com/office/powerpoint/2010/main" val="404671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AA27F-07C9-0346-90E6-87FA3E54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Over-Approximation </a:t>
            </a:r>
            <a:r>
              <a:rPr lang="en-US" baseline="30000" dirty="0"/>
              <a:t>(Abstract Interpretation)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102873-621C-6748-B511-B0CCA5E377E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2019-03-15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A3F200-9C98-8D4C-815D-B46CA564BD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6E5A4-5F27-454D-B7CE-4870AA4949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A0B8A9-58F5-6D4A-8EDE-5516F17D587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20725" y="1303334"/>
            <a:ext cx="8229600" cy="1918838"/>
          </a:xfrm>
        </p:spPr>
        <p:txBody>
          <a:bodyPr/>
          <a:lstStyle/>
          <a:p>
            <a:r>
              <a:rPr lang="en-US" altLang="en-US" dirty="0"/>
              <a:t>Maps sets of concrete states to one abstract state</a:t>
            </a:r>
          </a:p>
          <a:p>
            <a:pPr lvl="1"/>
            <a:r>
              <a:rPr lang="en-US" altLang="en-US" dirty="0"/>
              <a:t>Reduces the number of states </a:t>
            </a:r>
          </a:p>
          <a:p>
            <a:pPr lvl="1"/>
            <a:r>
              <a:rPr lang="en-US" altLang="en-US" dirty="0"/>
              <a:t>Increases the number of possible transitions</a:t>
            </a:r>
          </a:p>
          <a:p>
            <a:pPr lvl="1"/>
            <a:r>
              <a:rPr lang="en-US" altLang="en-US" dirty="0"/>
              <a:t>Rarely leads to a precise abstraction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4886C7-D284-F443-B7F4-B8688F3423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91" t="7619" r="17880" b="15079"/>
          <a:stretch/>
        </p:blipFill>
        <p:spPr>
          <a:xfrm rot="16200000">
            <a:off x="3220674" y="2416032"/>
            <a:ext cx="3033758" cy="464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7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0578-C3BA-4240-9F6F-27D4A8F0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Over-Approximation </a:t>
            </a:r>
            <a:r>
              <a:rPr lang="en-US" baseline="30000" dirty="0"/>
              <a:t>(Abstract Interpretation)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52CE1-8FBC-D540-97A1-45F370C1D8D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2019-03-15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12295-6D0D-1F48-A8D3-7AA20837122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B2A21-0318-F141-B268-D88F710FCBE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6A0A8-B8B9-8E4E-A780-C46444BEF4B1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altLang="en-US" dirty="0"/>
              <a:t>Example: Type-based abstractions</a:t>
            </a:r>
          </a:p>
          <a:p>
            <a:pPr lvl="1"/>
            <a:r>
              <a:rPr lang="en-US" altLang="en-US" dirty="0"/>
              <a:t>integer ↦ Signs abstraction {</a:t>
            </a:r>
            <a:r>
              <a:rPr lang="en-US" altLang="en-US" dirty="0" err="1"/>
              <a:t>neg,pos,zero</a:t>
            </a:r>
            <a:r>
              <a:rPr lang="en-US" altLang="en-US" dirty="0"/>
              <a:t>}</a:t>
            </a:r>
          </a:p>
          <a:p>
            <a:r>
              <a:rPr lang="en-US" altLang="en-US" dirty="0"/>
              <a:t>Eliminating spurious errors is the big problem</a:t>
            </a:r>
          </a:p>
          <a:p>
            <a:pPr lvl="1"/>
            <a:r>
              <a:rPr lang="en-US" altLang="en-US" dirty="0"/>
              <a:t>More transitions means more behaviors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Abstraction Refinement</a:t>
            </a:r>
          </a:p>
          <a:p>
            <a:pPr lvl="1"/>
            <a:r>
              <a:rPr lang="en-US" altLang="en-US" dirty="0"/>
              <a:t>Elimination of spurious errors</a:t>
            </a:r>
          </a:p>
          <a:p>
            <a:pPr lvl="1"/>
            <a:r>
              <a:rPr lang="en-US" altLang="en-US" dirty="0"/>
              <a:t>Refine the abstract state by splitting/merging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BEDD1-A499-D247-9EF7-BDBDB68DC387}"/>
              </a:ext>
            </a:extLst>
          </p:cNvPr>
          <p:cNvSpPr/>
          <p:nvPr/>
        </p:nvSpPr>
        <p:spPr>
          <a:xfrm>
            <a:off x="1447527" y="3287169"/>
            <a:ext cx="67759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7675" lvl="1" indent="0" algn="ctr">
              <a:buNone/>
            </a:pPr>
            <a:r>
              <a:rPr lang="en-US" altLang="en-US" sz="2800" b="1" dirty="0">
                <a:solidFill>
                  <a:srgbClr val="FF0000"/>
                </a:solidFill>
                <a:latin typeface="Ubuntu Condensed" panose="020B0506030602030204" pitchFamily="34" charset="0"/>
              </a:rPr>
              <a:t>Abstract program has more behaviors; therefore, is an error in the abstract program, also an error in the original program?</a:t>
            </a:r>
          </a:p>
        </p:txBody>
      </p:sp>
    </p:spTree>
    <p:extLst>
      <p:ext uri="{BB962C8B-B14F-4D97-AF65-F5344CB8AC3E}">
        <p14:creationId xmlns:p14="http://schemas.microsoft.com/office/powerpoint/2010/main" val="3642941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007034AD-2E30-DA4B-97D9-1B0D380F54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vs. Model Checking </a:t>
            </a:r>
            <a:r>
              <a:rPr lang="en-US" baseline="30000" dirty="0"/>
              <a:t>(revisited)</a:t>
            </a:r>
            <a:endParaRPr lang="en-US" altLang="en-US" dirty="0"/>
          </a:p>
        </p:txBody>
      </p:sp>
      <p:sp>
        <p:nvSpPr>
          <p:cNvPr id="162952" name="Rectangle 136">
            <a:extLst>
              <a:ext uri="{FF2B5EF4-FFF2-40B4-BE49-F238E27FC236}">
                <a16:creationId xmlns:a16="http://schemas.microsoft.com/office/drawing/2014/main" id="{30105A7A-666E-7541-B581-C764DFF032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78525" y="1178906"/>
            <a:ext cx="3055937" cy="5020188"/>
          </a:xfrm>
        </p:spPr>
        <p:txBody>
          <a:bodyPr/>
          <a:lstStyle/>
          <a:p>
            <a:r>
              <a:rPr lang="en-US" altLang="en-US" sz="2400" dirty="0">
                <a:latin typeface="Ubuntu Condensed" panose="020B0506030602030204" pitchFamily="34" charset="0"/>
              </a:rPr>
              <a:t>Testing:</a:t>
            </a:r>
          </a:p>
          <a:p>
            <a:pPr lvl="1"/>
            <a:r>
              <a:rPr lang="en-US" altLang="en-US" sz="2000" dirty="0">
                <a:latin typeface="Ubuntu Condensed" panose="020B0506030602030204" pitchFamily="34" charset="0"/>
              </a:rPr>
              <a:t>Checks some executions</a:t>
            </a:r>
          </a:p>
          <a:p>
            <a:pPr lvl="1"/>
            <a:r>
              <a:rPr lang="en-US" altLang="en-US" sz="2000" dirty="0">
                <a:latin typeface="Ubuntu Condensed" panose="020B0506030602030204" pitchFamily="34" charset="0"/>
              </a:rPr>
              <a:t>May miss errors</a:t>
            </a:r>
          </a:p>
          <a:p>
            <a:r>
              <a:rPr lang="en-US" altLang="en-US" sz="2400" dirty="0">
                <a:latin typeface="Ubuntu Condensed" panose="020B0506030602030204" pitchFamily="34" charset="0"/>
              </a:rPr>
              <a:t>Model Checking:</a:t>
            </a:r>
          </a:p>
          <a:p>
            <a:pPr lvl="1"/>
            <a:r>
              <a:rPr lang="en-US" altLang="en-US" sz="2000" dirty="0">
                <a:latin typeface="Ubuntu Condensed" panose="020B0506030602030204" pitchFamily="34" charset="0"/>
              </a:rPr>
              <a:t>Automatically combines behavior of state machines </a:t>
            </a:r>
          </a:p>
          <a:p>
            <a:pPr lvl="1"/>
            <a:r>
              <a:rPr lang="en-US" altLang="en-US" sz="2000" dirty="0">
                <a:latin typeface="Ubuntu Condensed" panose="020B0506030602030204" pitchFamily="34" charset="0"/>
              </a:rPr>
              <a:t>Exhaustive and systematic exploring of all executions</a:t>
            </a:r>
          </a:p>
          <a:p>
            <a:pPr lvl="1"/>
            <a:r>
              <a:rPr lang="en-US" altLang="en-US" sz="2000" dirty="0">
                <a:latin typeface="Ubuntu Condensed" panose="020B0506030602030204" pitchFamily="34" charset="0"/>
              </a:rPr>
              <a:t>Handles millions of combinations – hard to perform by humans </a:t>
            </a:r>
          </a:p>
          <a:p>
            <a:pPr lvl="1"/>
            <a:r>
              <a:rPr lang="en-US" altLang="en-US" sz="2000" dirty="0">
                <a:latin typeface="Ubuntu Condensed" panose="020B0506030602030204" pitchFamily="34" charset="0"/>
              </a:rPr>
              <a:t>Reports errors as traces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5DDF32-77B7-0B4A-9788-95E7446165A8}"/>
              </a:ext>
            </a:extLst>
          </p:cNvPr>
          <p:cNvGrpSpPr/>
          <p:nvPr/>
        </p:nvGrpSpPr>
        <p:grpSpPr>
          <a:xfrm>
            <a:off x="742245" y="1560703"/>
            <a:ext cx="4609596" cy="1491545"/>
            <a:chOff x="117475" y="1518908"/>
            <a:chExt cx="4609596" cy="1491545"/>
          </a:xfrm>
        </p:grpSpPr>
        <p:sp>
          <p:nvSpPr>
            <p:cNvPr id="162819" name="Text Box 3">
              <a:extLst>
                <a:ext uri="{FF2B5EF4-FFF2-40B4-BE49-F238E27FC236}">
                  <a16:creationId xmlns:a16="http://schemas.microsoft.com/office/drawing/2014/main" id="{EFF051BF-C021-5647-A206-B8A239C372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2641" y="1518908"/>
              <a:ext cx="47320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2000" b="1" dirty="0">
                  <a:solidFill>
                    <a:srgbClr val="33CC33"/>
                  </a:solidFill>
                  <a:latin typeface="Ubuntu Condensed" panose="020B0506030602030204" pitchFamily="34" charset="0"/>
                </a:rPr>
                <a:t>OK</a:t>
              </a:r>
            </a:p>
          </p:txBody>
        </p:sp>
        <p:sp>
          <p:nvSpPr>
            <p:cNvPr id="162820" name="Line 4">
              <a:extLst>
                <a:ext uri="{FF2B5EF4-FFF2-40B4-BE49-F238E27FC236}">
                  <a16:creationId xmlns:a16="http://schemas.microsoft.com/office/drawing/2014/main" id="{EEC28657-E87F-C24C-B22F-E15EEDE0B3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4975" y="2314575"/>
              <a:ext cx="455613" cy="63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Ubuntu Condensed" panose="020B0506030602030204" pitchFamily="34" charset="0"/>
              </a:endParaRPr>
            </a:p>
          </p:txBody>
        </p:sp>
        <p:sp>
          <p:nvSpPr>
            <p:cNvPr id="162821" name="Text Box 5">
              <a:extLst>
                <a:ext uri="{FF2B5EF4-FFF2-40B4-BE49-F238E27FC236}">
                  <a16:creationId xmlns:a16="http://schemas.microsoft.com/office/drawing/2014/main" id="{6913014B-E74C-3C40-B4E1-946BE4ED82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475" y="1752600"/>
              <a:ext cx="58221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2000">
                  <a:latin typeface="Ubuntu Condensed" panose="020B0506030602030204" pitchFamily="34" charset="0"/>
                </a:rPr>
                <a:t>FSM</a:t>
              </a:r>
            </a:p>
          </p:txBody>
        </p:sp>
        <p:grpSp>
          <p:nvGrpSpPr>
            <p:cNvPr id="162822" name="Group 6">
              <a:extLst>
                <a:ext uri="{FF2B5EF4-FFF2-40B4-BE49-F238E27FC236}">
                  <a16:creationId xmlns:a16="http://schemas.microsoft.com/office/drawing/2014/main" id="{87D1F354-8AD6-0B40-952D-A528927834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800" y="1620838"/>
              <a:ext cx="973138" cy="1387475"/>
              <a:chOff x="878" y="1112"/>
              <a:chExt cx="808" cy="1032"/>
            </a:xfrm>
          </p:grpSpPr>
          <p:sp>
            <p:nvSpPr>
              <p:cNvPr id="162823" name="AutoShape 7">
                <a:extLst>
                  <a:ext uri="{FF2B5EF4-FFF2-40B4-BE49-F238E27FC236}">
                    <a16:creationId xmlns:a16="http://schemas.microsoft.com/office/drawing/2014/main" id="{E49F155A-555D-BE47-A914-29C64D43FB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4" y="1112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24" name="AutoShape 8">
                <a:extLst>
                  <a:ext uri="{FF2B5EF4-FFF2-40B4-BE49-F238E27FC236}">
                    <a16:creationId xmlns:a16="http://schemas.microsoft.com/office/drawing/2014/main" id="{CFD02B6B-59D1-9144-82F7-B15BA57A6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" y="1200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25" name="AutoShape 9">
                <a:extLst>
                  <a:ext uri="{FF2B5EF4-FFF2-40B4-BE49-F238E27FC236}">
                    <a16:creationId xmlns:a16="http://schemas.microsoft.com/office/drawing/2014/main" id="{29C3874B-8C5D-9847-83DB-904786D98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4" y="1300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26" name="AutoShape 10">
                <a:extLst>
                  <a:ext uri="{FF2B5EF4-FFF2-40B4-BE49-F238E27FC236}">
                    <a16:creationId xmlns:a16="http://schemas.microsoft.com/office/drawing/2014/main" id="{E7A4EC8D-63F6-9449-BE3C-1FA80BA54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1448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27" name="AutoShape 11">
                <a:extLst>
                  <a:ext uri="{FF2B5EF4-FFF2-40B4-BE49-F238E27FC236}">
                    <a16:creationId xmlns:a16="http://schemas.microsoft.com/office/drawing/2014/main" id="{FF513B17-2137-8D42-AB65-0F1742019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" y="1448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28" name="AutoShape 12">
                <a:extLst>
                  <a:ext uri="{FF2B5EF4-FFF2-40B4-BE49-F238E27FC236}">
                    <a16:creationId xmlns:a16="http://schemas.microsoft.com/office/drawing/2014/main" id="{AE1D6E30-A3DE-F948-8353-C6D9AB390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" y="1448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29" name="AutoShape 13">
                <a:extLst>
                  <a:ext uri="{FF2B5EF4-FFF2-40B4-BE49-F238E27FC236}">
                    <a16:creationId xmlns:a16="http://schemas.microsoft.com/office/drawing/2014/main" id="{044AAD29-FA07-8347-919C-128E2DE29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" y="1448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30" name="AutoShape 14">
                <a:extLst>
                  <a:ext uri="{FF2B5EF4-FFF2-40B4-BE49-F238E27FC236}">
                    <a16:creationId xmlns:a16="http://schemas.microsoft.com/office/drawing/2014/main" id="{37A2A9E2-2ED7-B642-B856-A6BFDBB69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8" y="1588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31" name="AutoShape 15">
                <a:extLst>
                  <a:ext uri="{FF2B5EF4-FFF2-40B4-BE49-F238E27FC236}">
                    <a16:creationId xmlns:a16="http://schemas.microsoft.com/office/drawing/2014/main" id="{683EA7F1-EB4E-264C-A4A3-73B471959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6" y="1588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32" name="AutoShape 16">
                <a:extLst>
                  <a:ext uri="{FF2B5EF4-FFF2-40B4-BE49-F238E27FC236}">
                    <a16:creationId xmlns:a16="http://schemas.microsoft.com/office/drawing/2014/main" id="{38F87852-20A2-4A46-A2F0-6827233F4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" y="1588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33" name="AutoShape 17">
                <a:extLst>
                  <a:ext uri="{FF2B5EF4-FFF2-40B4-BE49-F238E27FC236}">
                    <a16:creationId xmlns:a16="http://schemas.microsoft.com/office/drawing/2014/main" id="{FEEB109D-2FC5-984C-A574-2D8174214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" y="1724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34" name="AutoShape 18">
                <a:extLst>
                  <a:ext uri="{FF2B5EF4-FFF2-40B4-BE49-F238E27FC236}">
                    <a16:creationId xmlns:a16="http://schemas.microsoft.com/office/drawing/2014/main" id="{0FAB8EE1-8322-9442-9141-FA17981E0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6" y="1724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35" name="AutoShape 19">
                <a:extLst>
                  <a:ext uri="{FF2B5EF4-FFF2-40B4-BE49-F238E27FC236}">
                    <a16:creationId xmlns:a16="http://schemas.microsoft.com/office/drawing/2014/main" id="{7DA8E094-E224-F841-91DE-BCEFEDA822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" y="1848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36" name="AutoShape 20">
                <a:extLst>
                  <a:ext uri="{FF2B5EF4-FFF2-40B4-BE49-F238E27FC236}">
                    <a16:creationId xmlns:a16="http://schemas.microsoft.com/office/drawing/2014/main" id="{0C42FD56-CDC1-C64A-BF2E-09CEC3260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" y="1724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37" name="AutoShape 21">
                <a:extLst>
                  <a:ext uri="{FF2B5EF4-FFF2-40B4-BE49-F238E27FC236}">
                    <a16:creationId xmlns:a16="http://schemas.microsoft.com/office/drawing/2014/main" id="{D3055DE2-773B-8341-AF06-B642D2B99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" y="1724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38" name="Line 22">
                <a:extLst>
                  <a:ext uri="{FF2B5EF4-FFF2-40B4-BE49-F238E27FC236}">
                    <a16:creationId xmlns:a16="http://schemas.microsoft.com/office/drawing/2014/main" id="{AD4874BD-7300-5F4A-BFFE-66993CF238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8" y="1252"/>
                <a:ext cx="32" cy="204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39" name="Line 23">
                <a:extLst>
                  <a:ext uri="{FF2B5EF4-FFF2-40B4-BE49-F238E27FC236}">
                    <a16:creationId xmlns:a16="http://schemas.microsoft.com/office/drawing/2014/main" id="{75680F29-6680-914F-A9D0-D8D5D0B0BE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0" y="1496"/>
                <a:ext cx="48" cy="9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40" name="Line 24">
                <a:extLst>
                  <a:ext uri="{FF2B5EF4-FFF2-40B4-BE49-F238E27FC236}">
                    <a16:creationId xmlns:a16="http://schemas.microsoft.com/office/drawing/2014/main" id="{6A42BBB2-42C3-1349-8527-F653D18ED5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2" y="1496"/>
                <a:ext cx="22" cy="228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41" name="Line 25">
                <a:extLst>
                  <a:ext uri="{FF2B5EF4-FFF2-40B4-BE49-F238E27FC236}">
                    <a16:creationId xmlns:a16="http://schemas.microsoft.com/office/drawing/2014/main" id="{412F31C0-5135-6945-AF89-9D0EE33F82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4" y="1772"/>
                <a:ext cx="48" cy="7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42" name="Line 26">
                <a:extLst>
                  <a:ext uri="{FF2B5EF4-FFF2-40B4-BE49-F238E27FC236}">
                    <a16:creationId xmlns:a16="http://schemas.microsoft.com/office/drawing/2014/main" id="{BAA9293C-5087-5242-AC87-C1DB3DF24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2" y="1252"/>
                <a:ext cx="112" cy="19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43" name="Line 27">
                <a:extLst>
                  <a:ext uri="{FF2B5EF4-FFF2-40B4-BE49-F238E27FC236}">
                    <a16:creationId xmlns:a16="http://schemas.microsoft.com/office/drawing/2014/main" id="{AC8A3BF4-B0FD-C248-818D-FC215BB9B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6" y="1500"/>
                <a:ext cx="32" cy="88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44" name="Line 28">
                <a:extLst>
                  <a:ext uri="{FF2B5EF4-FFF2-40B4-BE49-F238E27FC236}">
                    <a16:creationId xmlns:a16="http://schemas.microsoft.com/office/drawing/2014/main" id="{DB6B2AF3-7CFB-F541-A720-ABBA246C9B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88" y="1642"/>
                <a:ext cx="30" cy="78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45" name="Line 29">
                <a:extLst>
                  <a:ext uri="{FF2B5EF4-FFF2-40B4-BE49-F238E27FC236}">
                    <a16:creationId xmlns:a16="http://schemas.microsoft.com/office/drawing/2014/main" id="{AAD35C95-4828-A04E-B45E-1CD6FD3309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8" y="1642"/>
                <a:ext cx="0" cy="19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46" name="Line 30">
                <a:extLst>
                  <a:ext uri="{FF2B5EF4-FFF2-40B4-BE49-F238E27FC236}">
                    <a16:creationId xmlns:a16="http://schemas.microsoft.com/office/drawing/2014/main" id="{C03F51BE-6CE0-C14C-B16A-8B9264DF6F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90" y="1470"/>
                <a:ext cx="8" cy="15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47" name="Line 31">
                <a:extLst>
                  <a:ext uri="{FF2B5EF4-FFF2-40B4-BE49-F238E27FC236}">
                    <a16:creationId xmlns:a16="http://schemas.microsoft.com/office/drawing/2014/main" id="{973C5280-0B30-5C4A-9721-CE2BE61BB9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352"/>
                <a:ext cx="30" cy="98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48" name="Line 32">
                <a:extLst>
                  <a:ext uri="{FF2B5EF4-FFF2-40B4-BE49-F238E27FC236}">
                    <a16:creationId xmlns:a16="http://schemas.microsoft.com/office/drawing/2014/main" id="{DFA90973-F16E-694F-B439-3BC8CA308A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4" y="1338"/>
                <a:ext cx="110" cy="11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49" name="Line 33">
                <a:extLst>
                  <a:ext uri="{FF2B5EF4-FFF2-40B4-BE49-F238E27FC236}">
                    <a16:creationId xmlns:a16="http://schemas.microsoft.com/office/drawing/2014/main" id="{048974E1-164A-FB47-9AD1-CE3FFBD69C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80" y="1500"/>
                <a:ext cx="50" cy="88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50" name="Line 34">
                <a:extLst>
                  <a:ext uri="{FF2B5EF4-FFF2-40B4-BE49-F238E27FC236}">
                    <a16:creationId xmlns:a16="http://schemas.microsoft.com/office/drawing/2014/main" id="{BEDACCDE-8773-304B-8342-326C345B6E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6" y="1644"/>
                <a:ext cx="58" cy="84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51" name="Line 35">
                <a:extLst>
                  <a:ext uri="{FF2B5EF4-FFF2-40B4-BE49-F238E27FC236}">
                    <a16:creationId xmlns:a16="http://schemas.microsoft.com/office/drawing/2014/main" id="{2ACE9299-5C1A-BC49-9C03-13E5E81AA7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8" y="1642"/>
                <a:ext cx="30" cy="7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52" name="Line 36">
                <a:extLst>
                  <a:ext uri="{FF2B5EF4-FFF2-40B4-BE49-F238E27FC236}">
                    <a16:creationId xmlns:a16="http://schemas.microsoft.com/office/drawing/2014/main" id="{D10B1477-2565-5A4D-A3B0-76F6BDA001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26" y="1774"/>
                <a:ext cx="82" cy="78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53" name="Line 37">
                <a:extLst>
                  <a:ext uri="{FF2B5EF4-FFF2-40B4-BE49-F238E27FC236}">
                    <a16:creationId xmlns:a16="http://schemas.microsoft.com/office/drawing/2014/main" id="{3F984E9C-B0DE-8E43-A7BF-8CBE8BB0D8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48" y="1162"/>
                <a:ext cx="180" cy="5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54" name="Line 38">
                <a:extLst>
                  <a:ext uri="{FF2B5EF4-FFF2-40B4-BE49-F238E27FC236}">
                    <a16:creationId xmlns:a16="http://schemas.microsoft.com/office/drawing/2014/main" id="{49907B09-6B44-B147-B565-C37F0F7EAA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8" y="1160"/>
                <a:ext cx="28" cy="134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55" name="AutoShape 39">
                <a:extLst>
                  <a:ext uri="{FF2B5EF4-FFF2-40B4-BE49-F238E27FC236}">
                    <a16:creationId xmlns:a16="http://schemas.microsoft.com/office/drawing/2014/main" id="{B0147718-5BCA-D645-97B9-222F1F3F4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" y="1948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56" name="AutoShape 40">
                <a:extLst>
                  <a:ext uri="{FF2B5EF4-FFF2-40B4-BE49-F238E27FC236}">
                    <a16:creationId xmlns:a16="http://schemas.microsoft.com/office/drawing/2014/main" id="{11696643-5C79-D14D-A732-CE0A29255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978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57" name="AutoShape 41">
                <a:extLst>
                  <a:ext uri="{FF2B5EF4-FFF2-40B4-BE49-F238E27FC236}">
                    <a16:creationId xmlns:a16="http://schemas.microsoft.com/office/drawing/2014/main" id="{073229A1-ADED-264A-9474-54977ADCF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" y="2096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58" name="AutoShape 42">
                <a:extLst>
                  <a:ext uri="{FF2B5EF4-FFF2-40B4-BE49-F238E27FC236}">
                    <a16:creationId xmlns:a16="http://schemas.microsoft.com/office/drawing/2014/main" id="{2BCE4239-5AAC-5641-919C-CEAE133BB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" y="1972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59" name="AutoShape 43">
                <a:extLst>
                  <a:ext uri="{FF2B5EF4-FFF2-40B4-BE49-F238E27FC236}">
                    <a16:creationId xmlns:a16="http://schemas.microsoft.com/office/drawing/2014/main" id="{76BAE465-1547-3346-B8C9-4B061DE4C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1616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60" name="Line 44">
                <a:extLst>
                  <a:ext uri="{FF2B5EF4-FFF2-40B4-BE49-F238E27FC236}">
                    <a16:creationId xmlns:a16="http://schemas.microsoft.com/office/drawing/2014/main" id="{8E794FE2-9D0E-3844-A2DA-57943CDCB8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4" y="1774"/>
                <a:ext cx="50" cy="174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61" name="Line 45">
                <a:extLst>
                  <a:ext uri="{FF2B5EF4-FFF2-40B4-BE49-F238E27FC236}">
                    <a16:creationId xmlns:a16="http://schemas.microsoft.com/office/drawing/2014/main" id="{322E3CA0-A2EE-E143-8FCB-78F1C5B87C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4" y="1892"/>
                <a:ext cx="54" cy="64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62" name="Line 46">
                <a:extLst>
                  <a:ext uri="{FF2B5EF4-FFF2-40B4-BE49-F238E27FC236}">
                    <a16:creationId xmlns:a16="http://schemas.microsoft.com/office/drawing/2014/main" id="{B3F766AB-A338-A140-9E42-77011712C1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6" y="2000"/>
                <a:ext cx="220" cy="118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63" name="Line 47">
                <a:extLst>
                  <a:ext uri="{FF2B5EF4-FFF2-40B4-BE49-F238E27FC236}">
                    <a16:creationId xmlns:a16="http://schemas.microsoft.com/office/drawing/2014/main" id="{6B89B954-13F0-5A48-AA86-417309056A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96" y="1898"/>
                <a:ext cx="6" cy="78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64" name="Line 48">
                <a:extLst>
                  <a:ext uri="{FF2B5EF4-FFF2-40B4-BE49-F238E27FC236}">
                    <a16:creationId xmlns:a16="http://schemas.microsoft.com/office/drawing/2014/main" id="{AD899119-B40C-6744-9452-7EE8F884B5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6" y="1782"/>
                <a:ext cx="78" cy="190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65" name="Line 49">
                <a:extLst>
                  <a:ext uri="{FF2B5EF4-FFF2-40B4-BE49-F238E27FC236}">
                    <a16:creationId xmlns:a16="http://schemas.microsoft.com/office/drawing/2014/main" id="{EAADD966-FE4F-3040-A323-F223E829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4" y="2028"/>
                <a:ext cx="28" cy="70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66" name="Line 50">
                <a:extLst>
                  <a:ext uri="{FF2B5EF4-FFF2-40B4-BE49-F238E27FC236}">
                    <a16:creationId xmlns:a16="http://schemas.microsoft.com/office/drawing/2014/main" id="{220B1562-E065-DC4C-9582-CAAFCBFB7A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0" y="2024"/>
                <a:ext cx="100" cy="8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67" name="Line 51">
                <a:extLst>
                  <a:ext uri="{FF2B5EF4-FFF2-40B4-BE49-F238E27FC236}">
                    <a16:creationId xmlns:a16="http://schemas.microsoft.com/office/drawing/2014/main" id="{018E3571-6B84-9248-8D27-DCCE76626C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4" y="1250"/>
                <a:ext cx="94" cy="1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68" name="AutoShape 52">
                <a:extLst>
                  <a:ext uri="{FF2B5EF4-FFF2-40B4-BE49-F238E27FC236}">
                    <a16:creationId xmlns:a16="http://schemas.microsoft.com/office/drawing/2014/main" id="{8E52A00E-724E-7D40-B419-EA74562B2C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568" y="1416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69" name="AutoShape 53">
                <a:extLst>
                  <a:ext uri="{FF2B5EF4-FFF2-40B4-BE49-F238E27FC236}">
                    <a16:creationId xmlns:a16="http://schemas.microsoft.com/office/drawing/2014/main" id="{D6126383-2F98-9148-8EBC-C8F2FB2C5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4" y="1208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70" name="Line 54">
                <a:extLst>
                  <a:ext uri="{FF2B5EF4-FFF2-40B4-BE49-F238E27FC236}">
                    <a16:creationId xmlns:a16="http://schemas.microsoft.com/office/drawing/2014/main" id="{F3F67AE7-D9F4-D142-BDA8-D429ED51CE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8" y="1140"/>
                <a:ext cx="182" cy="7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71" name="Line 55">
                <a:extLst>
                  <a:ext uri="{FF2B5EF4-FFF2-40B4-BE49-F238E27FC236}">
                    <a16:creationId xmlns:a16="http://schemas.microsoft.com/office/drawing/2014/main" id="{E63E81E4-547C-9742-8A71-EB0A6C46B2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18" y="1498"/>
                <a:ext cx="40" cy="96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72" name="AutoShape 56">
                <a:extLst>
                  <a:ext uri="{FF2B5EF4-FFF2-40B4-BE49-F238E27FC236}">
                    <a16:creationId xmlns:a16="http://schemas.microsoft.com/office/drawing/2014/main" id="{4CA15A2F-5DD1-4441-8BAA-36A2C0084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" y="1844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73" name="Line 57">
                <a:extLst>
                  <a:ext uri="{FF2B5EF4-FFF2-40B4-BE49-F238E27FC236}">
                    <a16:creationId xmlns:a16="http://schemas.microsoft.com/office/drawing/2014/main" id="{1129FAE1-C531-1D4C-A851-444E69B06B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58" y="1666"/>
                <a:ext cx="32" cy="1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74" name="AutoShape 58">
                <a:extLst>
                  <a:ext uri="{FF2B5EF4-FFF2-40B4-BE49-F238E27FC236}">
                    <a16:creationId xmlns:a16="http://schemas.microsoft.com/office/drawing/2014/main" id="{3F8FF52D-B299-814D-8775-6CFA6F091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" y="1956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75" name="Line 59">
                <a:extLst>
                  <a:ext uri="{FF2B5EF4-FFF2-40B4-BE49-F238E27FC236}">
                    <a16:creationId xmlns:a16="http://schemas.microsoft.com/office/drawing/2014/main" id="{372F6D05-51A0-3A44-BDEF-88095BA0BF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6" y="1998"/>
                <a:ext cx="128" cy="118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76" name="Freeform 60">
                <a:extLst>
                  <a:ext uri="{FF2B5EF4-FFF2-40B4-BE49-F238E27FC236}">
                    <a16:creationId xmlns:a16="http://schemas.microsoft.com/office/drawing/2014/main" id="{D4DF69A9-9ADB-9C4D-A2E5-AD93D1C93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" y="1476"/>
                <a:ext cx="126" cy="515"/>
              </a:xfrm>
              <a:custGeom>
                <a:avLst/>
                <a:gdLst>
                  <a:gd name="T0" fmla="*/ 126 w 126"/>
                  <a:gd name="T1" fmla="*/ 504 h 515"/>
                  <a:gd name="T2" fmla="*/ 34 w 126"/>
                  <a:gd name="T3" fmla="*/ 460 h 515"/>
                  <a:gd name="T4" fmla="*/ 18 w 126"/>
                  <a:gd name="T5" fmla="*/ 424 h 515"/>
                  <a:gd name="T6" fmla="*/ 10 w 126"/>
                  <a:gd name="T7" fmla="*/ 400 h 515"/>
                  <a:gd name="T8" fmla="*/ 6 w 126"/>
                  <a:gd name="T9" fmla="*/ 88 h 515"/>
                  <a:gd name="T10" fmla="*/ 42 w 126"/>
                  <a:gd name="T11" fmla="*/ 24 h 515"/>
                  <a:gd name="T12" fmla="*/ 78 w 126"/>
                  <a:gd name="T13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515">
                    <a:moveTo>
                      <a:pt x="126" y="504"/>
                    </a:moveTo>
                    <a:cubicBezTo>
                      <a:pt x="93" y="515"/>
                      <a:pt x="48" y="493"/>
                      <a:pt x="34" y="460"/>
                    </a:cubicBezTo>
                    <a:cubicBezTo>
                      <a:pt x="30" y="451"/>
                      <a:pt x="22" y="434"/>
                      <a:pt x="18" y="424"/>
                    </a:cubicBezTo>
                    <a:cubicBezTo>
                      <a:pt x="15" y="416"/>
                      <a:pt x="10" y="400"/>
                      <a:pt x="10" y="400"/>
                    </a:cubicBezTo>
                    <a:cubicBezTo>
                      <a:pt x="0" y="295"/>
                      <a:pt x="0" y="195"/>
                      <a:pt x="6" y="88"/>
                    </a:cubicBezTo>
                    <a:cubicBezTo>
                      <a:pt x="7" y="69"/>
                      <a:pt x="24" y="30"/>
                      <a:pt x="42" y="24"/>
                    </a:cubicBezTo>
                    <a:cubicBezTo>
                      <a:pt x="54" y="6"/>
                      <a:pt x="65" y="13"/>
                      <a:pt x="78" y="0"/>
                    </a:cubicBez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77" name="Freeform 61">
                <a:extLst>
                  <a:ext uri="{FF2B5EF4-FFF2-40B4-BE49-F238E27FC236}">
                    <a16:creationId xmlns:a16="http://schemas.microsoft.com/office/drawing/2014/main" id="{4E8324BD-F048-EC43-8057-F91F999B3A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2" y="1444"/>
                <a:ext cx="114" cy="420"/>
              </a:xfrm>
              <a:custGeom>
                <a:avLst/>
                <a:gdLst>
                  <a:gd name="T0" fmla="*/ 0 w 114"/>
                  <a:gd name="T1" fmla="*/ 420 h 420"/>
                  <a:gd name="T2" fmla="*/ 76 w 114"/>
                  <a:gd name="T3" fmla="*/ 360 h 420"/>
                  <a:gd name="T4" fmla="*/ 108 w 114"/>
                  <a:gd name="T5" fmla="*/ 68 h 420"/>
                  <a:gd name="T6" fmla="*/ 40 w 114"/>
                  <a:gd name="T7" fmla="*/ 0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420">
                    <a:moveTo>
                      <a:pt x="0" y="420"/>
                    </a:moveTo>
                    <a:cubicBezTo>
                      <a:pt x="29" y="419"/>
                      <a:pt x="58" y="419"/>
                      <a:pt x="76" y="360"/>
                    </a:cubicBezTo>
                    <a:cubicBezTo>
                      <a:pt x="94" y="301"/>
                      <a:pt x="114" y="128"/>
                      <a:pt x="108" y="68"/>
                    </a:cubicBezTo>
                    <a:cubicBezTo>
                      <a:pt x="102" y="8"/>
                      <a:pt x="71" y="4"/>
                      <a:pt x="40" y="0"/>
                    </a:cubicBez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</p:grpSp>
        <p:sp>
          <p:nvSpPr>
            <p:cNvPr id="162879" name="Text Box 63">
              <a:extLst>
                <a:ext uri="{FF2B5EF4-FFF2-40B4-BE49-F238E27FC236}">
                  <a16:creationId xmlns:a16="http://schemas.microsoft.com/office/drawing/2014/main" id="{B70DB42E-0040-D547-9343-E0CA2D81C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948" y="2125814"/>
              <a:ext cx="179620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2000" dirty="0">
                  <a:latin typeface="Ubuntu Condensed" panose="020B0506030602030204" pitchFamily="34" charset="0"/>
                </a:rPr>
                <a:t>Software Testing</a:t>
              </a:r>
            </a:p>
          </p:txBody>
        </p:sp>
        <p:sp>
          <p:nvSpPr>
            <p:cNvPr id="162880" name="Text Box 64">
              <a:extLst>
                <a:ext uri="{FF2B5EF4-FFF2-40B4-BE49-F238E27FC236}">
                  <a16:creationId xmlns:a16="http://schemas.microsoft.com/office/drawing/2014/main" id="{04A98C5C-7A73-C440-919B-8428C33E5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9567" y="2610343"/>
              <a:ext cx="71750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2000" b="1" dirty="0">
                  <a:solidFill>
                    <a:srgbClr val="FF0000"/>
                  </a:solidFill>
                  <a:latin typeface="Ubuntu Condensed" panose="020B0506030602030204" pitchFamily="34" charset="0"/>
                </a:rPr>
                <a:t>error </a:t>
              </a:r>
            </a:p>
          </p:txBody>
        </p:sp>
        <p:sp>
          <p:nvSpPr>
            <p:cNvPr id="162881" name="Line 65">
              <a:extLst>
                <a:ext uri="{FF2B5EF4-FFF2-40B4-BE49-F238E27FC236}">
                  <a16:creationId xmlns:a16="http://schemas.microsoft.com/office/drawing/2014/main" id="{BF7D44D7-35E3-6F4F-9AC1-8FAC3F04F6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3689" y="1763713"/>
              <a:ext cx="439737" cy="2333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Ubuntu Condensed" panose="020B0506030602030204" pitchFamily="34" charset="0"/>
              </a:endParaRPr>
            </a:p>
          </p:txBody>
        </p:sp>
        <p:sp>
          <p:nvSpPr>
            <p:cNvPr id="162882" name="Line 66">
              <a:extLst>
                <a:ext uri="{FF2B5EF4-FFF2-40B4-BE49-F238E27FC236}">
                  <a16:creationId xmlns:a16="http://schemas.microsoft.com/office/drawing/2014/main" id="{A6E5B8CD-0A8D-6A47-B84F-2B859ADD92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6539" y="2674378"/>
              <a:ext cx="434975" cy="2143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C78BDC5-46DB-5146-8534-4C5B3AC8CE67}"/>
              </a:ext>
            </a:extLst>
          </p:cNvPr>
          <p:cNvGrpSpPr/>
          <p:nvPr/>
        </p:nvGrpSpPr>
        <p:grpSpPr>
          <a:xfrm>
            <a:off x="818352" y="3466575"/>
            <a:ext cx="4911860" cy="2545977"/>
            <a:chOff x="117475" y="3733800"/>
            <a:chExt cx="4911860" cy="2545977"/>
          </a:xfrm>
        </p:grpSpPr>
        <p:sp>
          <p:nvSpPr>
            <p:cNvPr id="162883" name="Text Box 67">
              <a:extLst>
                <a:ext uri="{FF2B5EF4-FFF2-40B4-BE49-F238E27FC236}">
                  <a16:creationId xmlns:a16="http://schemas.microsoft.com/office/drawing/2014/main" id="{5872928F-DAF2-FB4F-BDAB-6D32145DF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0412" y="4040915"/>
              <a:ext cx="47320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2000" b="1" dirty="0">
                  <a:solidFill>
                    <a:srgbClr val="33CC33"/>
                  </a:solidFill>
                  <a:latin typeface="Ubuntu Condensed" panose="020B0506030602030204" pitchFamily="34" charset="0"/>
                </a:rPr>
                <a:t>OK</a:t>
              </a:r>
            </a:p>
          </p:txBody>
        </p:sp>
        <p:sp>
          <p:nvSpPr>
            <p:cNvPr id="162884" name="Line 68">
              <a:extLst>
                <a:ext uri="{FF2B5EF4-FFF2-40B4-BE49-F238E27FC236}">
                  <a16:creationId xmlns:a16="http://schemas.microsoft.com/office/drawing/2014/main" id="{B246B983-96A9-E641-810D-A96FE64E0C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8950" y="4195763"/>
              <a:ext cx="432698" cy="4650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Ubuntu Condensed" panose="020B0506030602030204" pitchFamily="34" charset="0"/>
              </a:endParaRPr>
            </a:p>
          </p:txBody>
        </p:sp>
        <p:sp>
          <p:nvSpPr>
            <p:cNvPr id="162885" name="Line 69">
              <a:extLst>
                <a:ext uri="{FF2B5EF4-FFF2-40B4-BE49-F238E27FC236}">
                  <a16:creationId xmlns:a16="http://schemas.microsoft.com/office/drawing/2014/main" id="{27D72E7C-18EF-BB41-A9DF-56BAF6026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311" y="5105399"/>
              <a:ext cx="484338" cy="42713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Ubuntu Condensed" panose="020B0506030602030204" pitchFamily="34" charset="0"/>
              </a:endParaRPr>
            </a:p>
          </p:txBody>
        </p:sp>
        <p:sp>
          <p:nvSpPr>
            <p:cNvPr id="162886" name="Text Box 70">
              <a:extLst>
                <a:ext uri="{FF2B5EF4-FFF2-40B4-BE49-F238E27FC236}">
                  <a16:creationId xmlns:a16="http://schemas.microsoft.com/office/drawing/2014/main" id="{3CF04DE7-2215-6E48-968C-A18FE390EF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475" y="3933825"/>
              <a:ext cx="58221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2000">
                  <a:latin typeface="Ubuntu Condensed" panose="020B0506030602030204" pitchFamily="34" charset="0"/>
                </a:rPr>
                <a:t>FSM</a:t>
              </a:r>
            </a:p>
          </p:txBody>
        </p:sp>
        <p:grpSp>
          <p:nvGrpSpPr>
            <p:cNvPr id="162887" name="Group 71">
              <a:extLst>
                <a:ext uri="{FF2B5EF4-FFF2-40B4-BE49-F238E27FC236}">
                  <a16:creationId xmlns:a16="http://schemas.microsoft.com/office/drawing/2014/main" id="{15C8E107-C628-604D-8D8F-347ACC340B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6438" y="3733800"/>
              <a:ext cx="965200" cy="1430338"/>
              <a:chOff x="878" y="1112"/>
              <a:chExt cx="808" cy="1032"/>
            </a:xfrm>
          </p:grpSpPr>
          <p:sp>
            <p:nvSpPr>
              <p:cNvPr id="162888" name="AutoShape 72">
                <a:extLst>
                  <a:ext uri="{FF2B5EF4-FFF2-40B4-BE49-F238E27FC236}">
                    <a16:creationId xmlns:a16="http://schemas.microsoft.com/office/drawing/2014/main" id="{2E8AA16A-652C-9E4E-B1A5-02921C8A7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4" y="1112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89" name="AutoShape 73">
                <a:extLst>
                  <a:ext uri="{FF2B5EF4-FFF2-40B4-BE49-F238E27FC236}">
                    <a16:creationId xmlns:a16="http://schemas.microsoft.com/office/drawing/2014/main" id="{970B8036-D43B-7B44-B3F7-F7F6EA6C5B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" y="1200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90" name="AutoShape 74">
                <a:extLst>
                  <a:ext uri="{FF2B5EF4-FFF2-40B4-BE49-F238E27FC236}">
                    <a16:creationId xmlns:a16="http://schemas.microsoft.com/office/drawing/2014/main" id="{F86CE42A-25E1-0147-82EC-B7AE83A53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4" y="1300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91" name="AutoShape 75">
                <a:extLst>
                  <a:ext uri="{FF2B5EF4-FFF2-40B4-BE49-F238E27FC236}">
                    <a16:creationId xmlns:a16="http://schemas.microsoft.com/office/drawing/2014/main" id="{E83D4743-22FC-6643-8C3D-72ABD6D7E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1448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92" name="AutoShape 76">
                <a:extLst>
                  <a:ext uri="{FF2B5EF4-FFF2-40B4-BE49-F238E27FC236}">
                    <a16:creationId xmlns:a16="http://schemas.microsoft.com/office/drawing/2014/main" id="{D5DB8DA9-1206-D142-8493-8254765E2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" y="1448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93" name="AutoShape 77">
                <a:extLst>
                  <a:ext uri="{FF2B5EF4-FFF2-40B4-BE49-F238E27FC236}">
                    <a16:creationId xmlns:a16="http://schemas.microsoft.com/office/drawing/2014/main" id="{9B6BD995-F940-6644-9BA7-30713F8CA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" y="1448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94" name="AutoShape 78">
                <a:extLst>
                  <a:ext uri="{FF2B5EF4-FFF2-40B4-BE49-F238E27FC236}">
                    <a16:creationId xmlns:a16="http://schemas.microsoft.com/office/drawing/2014/main" id="{24FCD3CC-3AD2-D94B-A012-66810E3E7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" y="1448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95" name="AutoShape 79">
                <a:extLst>
                  <a:ext uri="{FF2B5EF4-FFF2-40B4-BE49-F238E27FC236}">
                    <a16:creationId xmlns:a16="http://schemas.microsoft.com/office/drawing/2014/main" id="{6A2A1643-F06C-8B4C-8906-8517B530A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8" y="1588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96" name="AutoShape 80">
                <a:extLst>
                  <a:ext uri="{FF2B5EF4-FFF2-40B4-BE49-F238E27FC236}">
                    <a16:creationId xmlns:a16="http://schemas.microsoft.com/office/drawing/2014/main" id="{0000DF89-BD1D-F84E-BFEF-EE5B20059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6" y="1588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97" name="AutoShape 81">
                <a:extLst>
                  <a:ext uri="{FF2B5EF4-FFF2-40B4-BE49-F238E27FC236}">
                    <a16:creationId xmlns:a16="http://schemas.microsoft.com/office/drawing/2014/main" id="{2B17559C-F71E-9441-B4E9-87EE2493F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" y="1588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98" name="AutoShape 82">
                <a:extLst>
                  <a:ext uri="{FF2B5EF4-FFF2-40B4-BE49-F238E27FC236}">
                    <a16:creationId xmlns:a16="http://schemas.microsoft.com/office/drawing/2014/main" id="{B03E7CBD-DD9C-9145-B022-CE3C5DA7D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" y="1724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899" name="AutoShape 83">
                <a:extLst>
                  <a:ext uri="{FF2B5EF4-FFF2-40B4-BE49-F238E27FC236}">
                    <a16:creationId xmlns:a16="http://schemas.microsoft.com/office/drawing/2014/main" id="{7492B141-0B34-1A4A-A44F-099DC568F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6" y="1724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00" name="AutoShape 84">
                <a:extLst>
                  <a:ext uri="{FF2B5EF4-FFF2-40B4-BE49-F238E27FC236}">
                    <a16:creationId xmlns:a16="http://schemas.microsoft.com/office/drawing/2014/main" id="{F3464A81-C49E-1148-81C7-4DBD39258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" y="1848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01" name="AutoShape 85">
                <a:extLst>
                  <a:ext uri="{FF2B5EF4-FFF2-40B4-BE49-F238E27FC236}">
                    <a16:creationId xmlns:a16="http://schemas.microsoft.com/office/drawing/2014/main" id="{C15B4DB3-17AE-BD44-8FE2-587C6834C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" y="1724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02" name="AutoShape 86">
                <a:extLst>
                  <a:ext uri="{FF2B5EF4-FFF2-40B4-BE49-F238E27FC236}">
                    <a16:creationId xmlns:a16="http://schemas.microsoft.com/office/drawing/2014/main" id="{48F49464-A617-E648-8B44-68ECF4C0A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" y="1724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03" name="Line 87">
                <a:extLst>
                  <a:ext uri="{FF2B5EF4-FFF2-40B4-BE49-F238E27FC236}">
                    <a16:creationId xmlns:a16="http://schemas.microsoft.com/office/drawing/2014/main" id="{79ED0ED8-06F6-D741-A7CB-219E82EC13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8" y="1252"/>
                <a:ext cx="32" cy="204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04" name="Line 88">
                <a:extLst>
                  <a:ext uri="{FF2B5EF4-FFF2-40B4-BE49-F238E27FC236}">
                    <a16:creationId xmlns:a16="http://schemas.microsoft.com/office/drawing/2014/main" id="{5CFE0631-5D69-994D-9EAE-EA8A3DEB7A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0" y="1496"/>
                <a:ext cx="48" cy="92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05" name="Line 89">
                <a:extLst>
                  <a:ext uri="{FF2B5EF4-FFF2-40B4-BE49-F238E27FC236}">
                    <a16:creationId xmlns:a16="http://schemas.microsoft.com/office/drawing/2014/main" id="{5559772A-8039-304F-B30D-00957884E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2" y="1496"/>
                <a:ext cx="22" cy="228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06" name="Line 90">
                <a:extLst>
                  <a:ext uri="{FF2B5EF4-FFF2-40B4-BE49-F238E27FC236}">
                    <a16:creationId xmlns:a16="http://schemas.microsoft.com/office/drawing/2014/main" id="{BE371658-6C51-A548-A32F-BCABACEDE6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4" y="1772"/>
                <a:ext cx="48" cy="76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07" name="Line 91">
                <a:extLst>
                  <a:ext uri="{FF2B5EF4-FFF2-40B4-BE49-F238E27FC236}">
                    <a16:creationId xmlns:a16="http://schemas.microsoft.com/office/drawing/2014/main" id="{AA806C51-8564-7749-B017-56A36A2DCE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2" y="1252"/>
                <a:ext cx="112" cy="196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08" name="Line 92">
                <a:extLst>
                  <a:ext uri="{FF2B5EF4-FFF2-40B4-BE49-F238E27FC236}">
                    <a16:creationId xmlns:a16="http://schemas.microsoft.com/office/drawing/2014/main" id="{470A6320-16B0-C64F-B171-5F97E9BCDD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6" y="1500"/>
                <a:ext cx="32" cy="88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09" name="Line 93">
                <a:extLst>
                  <a:ext uri="{FF2B5EF4-FFF2-40B4-BE49-F238E27FC236}">
                    <a16:creationId xmlns:a16="http://schemas.microsoft.com/office/drawing/2014/main" id="{CDE6EDF2-97AB-FD43-BD7D-D245473747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88" y="1642"/>
                <a:ext cx="30" cy="78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10" name="Line 94">
                <a:extLst>
                  <a:ext uri="{FF2B5EF4-FFF2-40B4-BE49-F238E27FC236}">
                    <a16:creationId xmlns:a16="http://schemas.microsoft.com/office/drawing/2014/main" id="{A0F8A9E4-C464-AD4D-A99B-0D2E59E5A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8" y="1642"/>
                <a:ext cx="0" cy="196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11" name="Line 95">
                <a:extLst>
                  <a:ext uri="{FF2B5EF4-FFF2-40B4-BE49-F238E27FC236}">
                    <a16:creationId xmlns:a16="http://schemas.microsoft.com/office/drawing/2014/main" id="{8C480E41-4852-C742-8636-BC633801E9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90" y="1470"/>
                <a:ext cx="8" cy="152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12" name="Line 96">
                <a:extLst>
                  <a:ext uri="{FF2B5EF4-FFF2-40B4-BE49-F238E27FC236}">
                    <a16:creationId xmlns:a16="http://schemas.microsoft.com/office/drawing/2014/main" id="{082372E6-A0F3-AD49-8DCA-F7252A472B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352"/>
                <a:ext cx="30" cy="98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13" name="Line 97">
                <a:extLst>
                  <a:ext uri="{FF2B5EF4-FFF2-40B4-BE49-F238E27FC236}">
                    <a16:creationId xmlns:a16="http://schemas.microsoft.com/office/drawing/2014/main" id="{A3368FCF-7651-EE4A-963E-B27B8FED6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4" y="1338"/>
                <a:ext cx="110" cy="116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14" name="Line 98">
                <a:extLst>
                  <a:ext uri="{FF2B5EF4-FFF2-40B4-BE49-F238E27FC236}">
                    <a16:creationId xmlns:a16="http://schemas.microsoft.com/office/drawing/2014/main" id="{0B037E6D-BC78-1349-A760-63DE18649B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80" y="1500"/>
                <a:ext cx="50" cy="88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15" name="Line 99">
                <a:extLst>
                  <a:ext uri="{FF2B5EF4-FFF2-40B4-BE49-F238E27FC236}">
                    <a16:creationId xmlns:a16="http://schemas.microsoft.com/office/drawing/2014/main" id="{FAD6CC66-6EF3-BB49-ADE2-AC52E4FDA7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6" y="1644"/>
                <a:ext cx="58" cy="84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16" name="Line 100">
                <a:extLst>
                  <a:ext uri="{FF2B5EF4-FFF2-40B4-BE49-F238E27FC236}">
                    <a16:creationId xmlns:a16="http://schemas.microsoft.com/office/drawing/2014/main" id="{C25E4456-5CCB-2A41-879B-6D50580283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8" y="1642"/>
                <a:ext cx="30" cy="76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17" name="Line 101">
                <a:extLst>
                  <a:ext uri="{FF2B5EF4-FFF2-40B4-BE49-F238E27FC236}">
                    <a16:creationId xmlns:a16="http://schemas.microsoft.com/office/drawing/2014/main" id="{0B31D5C5-E167-7147-97BF-7E1C8DD045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26" y="1774"/>
                <a:ext cx="82" cy="78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18" name="Line 102">
                <a:extLst>
                  <a:ext uri="{FF2B5EF4-FFF2-40B4-BE49-F238E27FC236}">
                    <a16:creationId xmlns:a16="http://schemas.microsoft.com/office/drawing/2014/main" id="{C41CF74E-7D3F-AB40-BA0F-56765ED8B4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48" y="1162"/>
                <a:ext cx="180" cy="50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19" name="Line 103">
                <a:extLst>
                  <a:ext uri="{FF2B5EF4-FFF2-40B4-BE49-F238E27FC236}">
                    <a16:creationId xmlns:a16="http://schemas.microsoft.com/office/drawing/2014/main" id="{C8FD3DDE-6010-CC4A-9BCA-AC3A8D1AA4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8" y="1160"/>
                <a:ext cx="28" cy="134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20" name="AutoShape 104">
                <a:extLst>
                  <a:ext uri="{FF2B5EF4-FFF2-40B4-BE49-F238E27FC236}">
                    <a16:creationId xmlns:a16="http://schemas.microsoft.com/office/drawing/2014/main" id="{C1056812-28C9-7943-BB07-49DF59EE9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" y="1948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21" name="AutoShape 105">
                <a:extLst>
                  <a:ext uri="{FF2B5EF4-FFF2-40B4-BE49-F238E27FC236}">
                    <a16:creationId xmlns:a16="http://schemas.microsoft.com/office/drawing/2014/main" id="{D434B4F4-17F4-8F4D-93C3-16F6834C9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978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22" name="AutoShape 106">
                <a:extLst>
                  <a:ext uri="{FF2B5EF4-FFF2-40B4-BE49-F238E27FC236}">
                    <a16:creationId xmlns:a16="http://schemas.microsoft.com/office/drawing/2014/main" id="{8AEBCB68-5B6D-2F49-98ED-6DFF54459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" y="2096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23" name="AutoShape 107">
                <a:extLst>
                  <a:ext uri="{FF2B5EF4-FFF2-40B4-BE49-F238E27FC236}">
                    <a16:creationId xmlns:a16="http://schemas.microsoft.com/office/drawing/2014/main" id="{7D5A43E4-3011-9C4D-8ECB-841D4A8DC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" y="1972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24" name="AutoShape 108">
                <a:extLst>
                  <a:ext uri="{FF2B5EF4-FFF2-40B4-BE49-F238E27FC236}">
                    <a16:creationId xmlns:a16="http://schemas.microsoft.com/office/drawing/2014/main" id="{CC67CEDC-6CAF-9F45-8A5C-7D28D7DD2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1616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25" name="Line 109">
                <a:extLst>
                  <a:ext uri="{FF2B5EF4-FFF2-40B4-BE49-F238E27FC236}">
                    <a16:creationId xmlns:a16="http://schemas.microsoft.com/office/drawing/2014/main" id="{FE208F0E-4C25-E942-A065-FE5AB72E2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4" y="1774"/>
                <a:ext cx="50" cy="174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26" name="Line 110">
                <a:extLst>
                  <a:ext uri="{FF2B5EF4-FFF2-40B4-BE49-F238E27FC236}">
                    <a16:creationId xmlns:a16="http://schemas.microsoft.com/office/drawing/2014/main" id="{0F2386A2-64CE-D746-95FF-19175649B8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4" y="1892"/>
                <a:ext cx="54" cy="64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27" name="Line 111">
                <a:extLst>
                  <a:ext uri="{FF2B5EF4-FFF2-40B4-BE49-F238E27FC236}">
                    <a16:creationId xmlns:a16="http://schemas.microsoft.com/office/drawing/2014/main" id="{82BF34B3-44DF-E947-A026-4AD781EB5C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6" y="2000"/>
                <a:ext cx="220" cy="118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28" name="Line 112">
                <a:extLst>
                  <a:ext uri="{FF2B5EF4-FFF2-40B4-BE49-F238E27FC236}">
                    <a16:creationId xmlns:a16="http://schemas.microsoft.com/office/drawing/2014/main" id="{589CFE35-CA1D-CE46-B91F-08B289DD83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96" y="1898"/>
                <a:ext cx="6" cy="78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29" name="Line 113">
                <a:extLst>
                  <a:ext uri="{FF2B5EF4-FFF2-40B4-BE49-F238E27FC236}">
                    <a16:creationId xmlns:a16="http://schemas.microsoft.com/office/drawing/2014/main" id="{B3DCAF9D-6330-7C42-B0C9-D3FE7CAB0A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6" y="1782"/>
                <a:ext cx="78" cy="190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30" name="Line 114">
                <a:extLst>
                  <a:ext uri="{FF2B5EF4-FFF2-40B4-BE49-F238E27FC236}">
                    <a16:creationId xmlns:a16="http://schemas.microsoft.com/office/drawing/2014/main" id="{259CD1E0-3ABC-6D4D-9CFB-756B70ABD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4" y="2028"/>
                <a:ext cx="28" cy="70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31" name="Line 115">
                <a:extLst>
                  <a:ext uri="{FF2B5EF4-FFF2-40B4-BE49-F238E27FC236}">
                    <a16:creationId xmlns:a16="http://schemas.microsoft.com/office/drawing/2014/main" id="{E4133351-9A79-6644-AA04-08FAE891B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0" y="2024"/>
                <a:ext cx="100" cy="86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32" name="Line 116">
                <a:extLst>
                  <a:ext uri="{FF2B5EF4-FFF2-40B4-BE49-F238E27FC236}">
                    <a16:creationId xmlns:a16="http://schemas.microsoft.com/office/drawing/2014/main" id="{809E98AD-04BC-F04C-A78A-7B8172B879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4" y="1250"/>
                <a:ext cx="94" cy="172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33" name="AutoShape 117">
                <a:extLst>
                  <a:ext uri="{FF2B5EF4-FFF2-40B4-BE49-F238E27FC236}">
                    <a16:creationId xmlns:a16="http://schemas.microsoft.com/office/drawing/2014/main" id="{57F4B83A-1457-2A47-BBE5-F47A35EFA3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568" y="1416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34" name="AutoShape 118">
                <a:extLst>
                  <a:ext uri="{FF2B5EF4-FFF2-40B4-BE49-F238E27FC236}">
                    <a16:creationId xmlns:a16="http://schemas.microsoft.com/office/drawing/2014/main" id="{62351E6D-189B-4F44-8DEB-8FF09A601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4" y="1208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35" name="Line 119">
                <a:extLst>
                  <a:ext uri="{FF2B5EF4-FFF2-40B4-BE49-F238E27FC236}">
                    <a16:creationId xmlns:a16="http://schemas.microsoft.com/office/drawing/2014/main" id="{4DC60A32-2376-2B4D-9024-FB6F33E207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8" y="1140"/>
                <a:ext cx="182" cy="76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36" name="Line 120">
                <a:extLst>
                  <a:ext uri="{FF2B5EF4-FFF2-40B4-BE49-F238E27FC236}">
                    <a16:creationId xmlns:a16="http://schemas.microsoft.com/office/drawing/2014/main" id="{56B865EE-B0C2-5C4C-8E97-494C6A672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18" y="1498"/>
                <a:ext cx="40" cy="96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37" name="AutoShape 121">
                <a:extLst>
                  <a:ext uri="{FF2B5EF4-FFF2-40B4-BE49-F238E27FC236}">
                    <a16:creationId xmlns:a16="http://schemas.microsoft.com/office/drawing/2014/main" id="{E2470D2C-A499-454F-92C6-3B3B1750F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" y="1844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38" name="Line 122">
                <a:extLst>
                  <a:ext uri="{FF2B5EF4-FFF2-40B4-BE49-F238E27FC236}">
                    <a16:creationId xmlns:a16="http://schemas.microsoft.com/office/drawing/2014/main" id="{8BBEDE70-D520-EF42-B73A-581CD26E67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58" y="1666"/>
                <a:ext cx="32" cy="172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39" name="AutoShape 123">
                <a:extLst>
                  <a:ext uri="{FF2B5EF4-FFF2-40B4-BE49-F238E27FC236}">
                    <a16:creationId xmlns:a16="http://schemas.microsoft.com/office/drawing/2014/main" id="{A59F4E1B-53A5-6E46-955B-066E67885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" y="1956"/>
                <a:ext cx="48" cy="48"/>
              </a:xfrm>
              <a:prstGeom prst="flowChartConnector">
                <a:avLst/>
              </a:prstGeom>
              <a:solidFill>
                <a:srgbClr val="969696">
                  <a:alpha val="50000"/>
                </a:srgbClr>
              </a:solidFill>
              <a:ln w="38100" cap="sq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40" name="Line 124">
                <a:extLst>
                  <a:ext uri="{FF2B5EF4-FFF2-40B4-BE49-F238E27FC236}">
                    <a16:creationId xmlns:a16="http://schemas.microsoft.com/office/drawing/2014/main" id="{ADB153DF-88DE-8445-A5F2-7A129C38DF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6" y="1998"/>
                <a:ext cx="128" cy="118"/>
              </a:xfrm>
              <a:prstGeom prst="line">
                <a:avLst/>
              </a:prstGeom>
              <a:noFill/>
              <a:ln w="38100" cap="sq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41" name="Freeform 125">
                <a:extLst>
                  <a:ext uri="{FF2B5EF4-FFF2-40B4-BE49-F238E27FC236}">
                    <a16:creationId xmlns:a16="http://schemas.microsoft.com/office/drawing/2014/main" id="{CF5562FF-5E8E-A741-A6D9-F2BE59E58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" y="1476"/>
                <a:ext cx="126" cy="515"/>
              </a:xfrm>
              <a:custGeom>
                <a:avLst/>
                <a:gdLst>
                  <a:gd name="T0" fmla="*/ 126 w 126"/>
                  <a:gd name="T1" fmla="*/ 504 h 515"/>
                  <a:gd name="T2" fmla="*/ 34 w 126"/>
                  <a:gd name="T3" fmla="*/ 460 h 515"/>
                  <a:gd name="T4" fmla="*/ 18 w 126"/>
                  <a:gd name="T5" fmla="*/ 424 h 515"/>
                  <a:gd name="T6" fmla="*/ 10 w 126"/>
                  <a:gd name="T7" fmla="*/ 400 h 515"/>
                  <a:gd name="T8" fmla="*/ 6 w 126"/>
                  <a:gd name="T9" fmla="*/ 88 h 515"/>
                  <a:gd name="T10" fmla="*/ 42 w 126"/>
                  <a:gd name="T11" fmla="*/ 24 h 515"/>
                  <a:gd name="T12" fmla="*/ 78 w 126"/>
                  <a:gd name="T13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515">
                    <a:moveTo>
                      <a:pt x="126" y="504"/>
                    </a:moveTo>
                    <a:cubicBezTo>
                      <a:pt x="93" y="515"/>
                      <a:pt x="48" y="493"/>
                      <a:pt x="34" y="460"/>
                    </a:cubicBezTo>
                    <a:cubicBezTo>
                      <a:pt x="30" y="451"/>
                      <a:pt x="22" y="434"/>
                      <a:pt x="18" y="424"/>
                    </a:cubicBezTo>
                    <a:cubicBezTo>
                      <a:pt x="15" y="416"/>
                      <a:pt x="10" y="400"/>
                      <a:pt x="10" y="400"/>
                    </a:cubicBezTo>
                    <a:cubicBezTo>
                      <a:pt x="0" y="295"/>
                      <a:pt x="0" y="195"/>
                      <a:pt x="6" y="88"/>
                    </a:cubicBezTo>
                    <a:cubicBezTo>
                      <a:pt x="7" y="69"/>
                      <a:pt x="24" y="30"/>
                      <a:pt x="42" y="24"/>
                    </a:cubicBezTo>
                    <a:cubicBezTo>
                      <a:pt x="54" y="6"/>
                      <a:pt x="65" y="13"/>
                      <a:pt x="78" y="0"/>
                    </a:cubicBezTo>
                  </a:path>
                </a:pathLst>
              </a:custGeom>
              <a:noFill/>
              <a:ln w="38100" cap="sq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62942" name="Freeform 126">
                <a:extLst>
                  <a:ext uri="{FF2B5EF4-FFF2-40B4-BE49-F238E27FC236}">
                    <a16:creationId xmlns:a16="http://schemas.microsoft.com/office/drawing/2014/main" id="{0B222A34-3748-4743-8084-123EDE7EA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2" y="1444"/>
                <a:ext cx="114" cy="420"/>
              </a:xfrm>
              <a:custGeom>
                <a:avLst/>
                <a:gdLst>
                  <a:gd name="T0" fmla="*/ 0 w 114"/>
                  <a:gd name="T1" fmla="*/ 420 h 420"/>
                  <a:gd name="T2" fmla="*/ 76 w 114"/>
                  <a:gd name="T3" fmla="*/ 360 h 420"/>
                  <a:gd name="T4" fmla="*/ 108 w 114"/>
                  <a:gd name="T5" fmla="*/ 68 h 420"/>
                  <a:gd name="T6" fmla="*/ 40 w 114"/>
                  <a:gd name="T7" fmla="*/ 0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420">
                    <a:moveTo>
                      <a:pt x="0" y="420"/>
                    </a:moveTo>
                    <a:cubicBezTo>
                      <a:pt x="29" y="419"/>
                      <a:pt x="58" y="419"/>
                      <a:pt x="76" y="360"/>
                    </a:cubicBezTo>
                    <a:cubicBezTo>
                      <a:pt x="94" y="301"/>
                      <a:pt x="114" y="128"/>
                      <a:pt x="108" y="68"/>
                    </a:cubicBezTo>
                    <a:cubicBezTo>
                      <a:pt x="102" y="8"/>
                      <a:pt x="71" y="4"/>
                      <a:pt x="40" y="0"/>
                    </a:cubicBezTo>
                  </a:path>
                </a:pathLst>
              </a:custGeom>
              <a:noFill/>
              <a:ln w="38100" cap="sq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</p:grpSp>
        <p:sp>
          <p:nvSpPr>
            <p:cNvPr id="162943" name="Text Box 127">
              <a:extLst>
                <a:ext uri="{FF2B5EF4-FFF2-40B4-BE49-F238E27FC236}">
                  <a16:creationId xmlns:a16="http://schemas.microsoft.com/office/drawing/2014/main" id="{E3100002-D8BA-4340-BC46-74D3D3C8C3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" y="5449888"/>
              <a:ext cx="138531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2000">
                  <a:latin typeface="Ubuntu Condensed" panose="020B0506030602030204" pitchFamily="34" charset="0"/>
                </a:rPr>
                <a:t>specification</a:t>
              </a:r>
            </a:p>
          </p:txBody>
        </p:sp>
        <p:sp>
          <p:nvSpPr>
            <p:cNvPr id="162945" name="Text Box 129">
              <a:extLst>
                <a:ext uri="{FF2B5EF4-FFF2-40B4-BE49-F238E27FC236}">
                  <a16:creationId xmlns:a16="http://schemas.microsoft.com/office/drawing/2014/main" id="{7C8EA405-E7E4-F04E-8477-5FC1143DEC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0844" y="4660782"/>
              <a:ext cx="20256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en-US" sz="2000" dirty="0">
                  <a:latin typeface="Ubuntu Condensed" panose="020B0506030602030204" pitchFamily="34" charset="0"/>
                </a:rPr>
                <a:t>Model Checking</a:t>
              </a:r>
            </a:p>
          </p:txBody>
        </p:sp>
        <p:sp>
          <p:nvSpPr>
            <p:cNvPr id="162946" name="Text Box 130">
              <a:extLst>
                <a:ext uri="{FF2B5EF4-FFF2-40B4-BE49-F238E27FC236}">
                  <a16:creationId xmlns:a16="http://schemas.microsoft.com/office/drawing/2014/main" id="{71B92E77-824F-254B-AC4C-223D56C44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2854" y="5092267"/>
              <a:ext cx="119648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2000" b="1" dirty="0">
                  <a:solidFill>
                    <a:srgbClr val="FF0000"/>
                  </a:solidFill>
                  <a:latin typeface="Ubuntu Condensed" panose="020B0506030602030204" pitchFamily="34" charset="0"/>
                </a:rPr>
                <a:t>error trace</a:t>
              </a:r>
            </a:p>
          </p:txBody>
        </p:sp>
        <p:sp>
          <p:nvSpPr>
            <p:cNvPr id="162947" name="Text Box 131">
              <a:extLst>
                <a:ext uri="{FF2B5EF4-FFF2-40B4-BE49-F238E27FC236}">
                  <a16:creationId xmlns:a16="http://schemas.microsoft.com/office/drawing/2014/main" id="{9574BCBB-D678-3B46-9E4D-75F36A5F96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686" y="5492377"/>
              <a:ext cx="939800" cy="787400"/>
            </a:xfrm>
            <a:prstGeom prst="rect">
              <a:avLst/>
            </a:prstGeom>
            <a:solidFill>
              <a:srgbClr val="C0C0C0">
                <a:alpha val="50000"/>
              </a:srgb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en-US" sz="900">
                  <a:latin typeface="Ubuntu Condensed" panose="020B0506030602030204" pitchFamily="34" charset="0"/>
                </a:rPr>
                <a:t>Line 5: …</a:t>
              </a:r>
            </a:p>
            <a:p>
              <a:pPr eaLnBrk="1" hangingPunct="1"/>
              <a:r>
                <a:rPr lang="en-US" altLang="en-US" sz="900">
                  <a:latin typeface="Ubuntu Condensed" panose="020B0506030602030204" pitchFamily="34" charset="0"/>
                </a:rPr>
                <a:t>Line 12: …</a:t>
              </a:r>
            </a:p>
            <a:p>
              <a:pPr eaLnBrk="1" hangingPunct="1"/>
              <a:r>
                <a:rPr lang="en-US" altLang="en-US" sz="900">
                  <a:latin typeface="Ubuntu Condensed" panose="020B0506030602030204" pitchFamily="34" charset="0"/>
                </a:rPr>
                <a:t>…</a:t>
              </a:r>
            </a:p>
            <a:p>
              <a:pPr eaLnBrk="1" hangingPunct="1"/>
              <a:r>
                <a:rPr lang="en-US" altLang="en-US" sz="900">
                  <a:latin typeface="Ubuntu Condensed" panose="020B0506030602030204" pitchFamily="34" charset="0"/>
                </a:rPr>
                <a:t>Line 41:…</a:t>
              </a:r>
            </a:p>
            <a:p>
              <a:pPr eaLnBrk="1" hangingPunct="1"/>
              <a:r>
                <a:rPr lang="en-US" altLang="en-US" sz="900">
                  <a:latin typeface="Ubuntu Condensed" panose="020B0506030602030204" pitchFamily="34" charset="0"/>
                </a:rPr>
                <a:t>Line 47:…</a:t>
              </a:r>
            </a:p>
          </p:txBody>
        </p:sp>
        <p:sp>
          <p:nvSpPr>
            <p:cNvPr id="162948" name="Line 132">
              <a:extLst>
                <a:ext uri="{FF2B5EF4-FFF2-40B4-BE49-F238E27FC236}">
                  <a16:creationId xmlns:a16="http://schemas.microsoft.com/office/drawing/2014/main" id="{9CAB2C88-78E7-C247-8C9A-5548C766D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5399" y="4303806"/>
              <a:ext cx="436562" cy="2397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Ubuntu Condensed" panose="020B0506030602030204" pitchFamily="34" charset="0"/>
              </a:endParaRPr>
            </a:p>
          </p:txBody>
        </p:sp>
        <p:sp>
          <p:nvSpPr>
            <p:cNvPr id="162949" name="Line 133">
              <a:extLst>
                <a:ext uri="{FF2B5EF4-FFF2-40B4-BE49-F238E27FC236}">
                  <a16:creationId xmlns:a16="http://schemas.microsoft.com/office/drawing/2014/main" id="{5B9BBC25-A148-2140-816F-7E0EF0EE8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9836" y="5217740"/>
              <a:ext cx="430213" cy="2206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Ubuntu Condensed" panose="020B05060306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7467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3E0771-97F2-4751-B896-C16752B7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Concrete Automaton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A8C5-530D-4D38-9356-6DE3C7A1205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70403-A727-4C64-83B2-57688726EA0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283EE-5A5A-4EA1-B3B1-CBEC857678E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EEB302F-C7D7-A14E-9666-9891A699D001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F3EF8FA-9BB7-4700-949B-367A54190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77" b="1985"/>
          <a:stretch/>
        </p:blipFill>
        <p:spPr>
          <a:xfrm>
            <a:off x="1972262" y="1122359"/>
            <a:ext cx="5199475" cy="515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86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3E0771-97F2-4751-B896-C16752B7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Concrete Automaton 1</a:t>
            </a:r>
            <a:r>
              <a:rPr lang="en-US" baseline="30000" dirty="0"/>
              <a:t> (contd.)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A8C5-530D-4D38-9356-6DE3C7A1205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70403-A727-4C64-83B2-57688726EA0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283EE-5A5A-4EA1-B3B1-CBEC857678E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EEB302F-C7D7-A14E-9666-9891A699D001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7BA7D2E-7ED5-4704-B08F-E6004AEED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1728787"/>
            <a:ext cx="38195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3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BF3D-0FEC-4302-A394-3439946A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Function?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7CDD2-334D-44B9-A39D-230E2013F9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2021-08-09</a:t>
            </a:r>
          </a:p>
          <a:p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5B694-ECD4-474B-B729-C168CAF95EC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CF1012-36BD-4579-ACA4-0E76CE5E5BE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3780814-3229-418B-9A8B-538DFE2FCBF2}" type="slidenum">
              <a:rPr lang="de-DE" smtClean="0"/>
              <a:pPr/>
              <a:t>17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FA8B74C-AE7F-47DB-976D-2490BC9A9D7A}"/>
                  </a:ext>
                </a:extLst>
              </p:cNvPr>
              <p:cNvSpPr>
                <a:spLocks noGrp="1"/>
              </p:cNvSpPr>
              <p:nvPr>
                <p:ph sz="quarter" idx="2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1,4,7,…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Abstraction?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2,5,8,…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Abstraction?</a:t>
                </a:r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3,6,9,…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Abstraction?</a:t>
                </a:r>
              </a:p>
              <a:p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FA8B74C-AE7F-47DB-976D-2490BC9A9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671C8F4D-928A-42A6-94F0-F1A877B7757C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790575" y="2114550"/>
            <a:ext cx="38195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40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3E0771-97F2-4751-B896-C16752B7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Concrete Automaton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A8C5-530D-4D38-9356-6DE3C7A1205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70403-A727-4C64-83B2-57688726EA0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283EE-5A5A-4EA1-B3B1-CBEC857678E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EEB302F-C7D7-A14E-9666-9891A699D001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EB315FC2-0D79-46AE-B3AD-0E2554157703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2"/>
          <a:srcRect t="15522" b="2583"/>
          <a:stretch/>
        </p:blipFill>
        <p:spPr>
          <a:xfrm>
            <a:off x="1388533" y="1063619"/>
            <a:ext cx="6227614" cy="5100114"/>
          </a:xfrm>
        </p:spPr>
      </p:pic>
    </p:spTree>
    <p:extLst>
      <p:ext uri="{BB962C8B-B14F-4D97-AF65-F5344CB8AC3E}">
        <p14:creationId xmlns:p14="http://schemas.microsoft.com/office/powerpoint/2010/main" val="850248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3E0771-97F2-4751-B896-C16752B7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Concrete Automaton 2</a:t>
            </a:r>
            <a:r>
              <a:rPr lang="en-US" baseline="30000" dirty="0"/>
              <a:t> (contd.)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A8C5-530D-4D38-9356-6DE3C7A1205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70403-A727-4C64-83B2-57688726EA0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283EE-5A5A-4EA1-B3B1-CBEC857678E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EEB302F-C7D7-A14E-9666-9891A699D001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61F6BD1E-B347-43FB-94D9-90462FE98F61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2"/>
          <a:stretch>
            <a:fillRect/>
          </a:stretch>
        </p:blipFill>
        <p:spPr>
          <a:xfrm>
            <a:off x="1293737" y="1419809"/>
            <a:ext cx="6556526" cy="4416547"/>
          </a:xfrm>
        </p:spPr>
      </p:pic>
    </p:spTree>
    <p:extLst>
      <p:ext uri="{BB962C8B-B14F-4D97-AF65-F5344CB8AC3E}">
        <p14:creationId xmlns:p14="http://schemas.microsoft.com/office/powerpoint/2010/main" val="398241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C598-2A29-6C40-A419-2D57B64E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ACD9F2-136D-164C-A3B2-B65A14281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748" y="3728980"/>
            <a:ext cx="8742852" cy="259698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03946-E553-454B-88E5-0E31DA3D488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2019-03-15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1DBC7-32F2-314C-9760-0285C08EFE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Institute for Applied Information Processing and Communications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A8CD1-4855-DD49-8707-379E77376D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BF3D-0FEC-4302-A394-3439946A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Function?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7CDD2-334D-44B9-A39D-230E2013F9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2021-08-09</a:t>
            </a:r>
          </a:p>
          <a:p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5B694-ECD4-474B-B729-C168CAF95EC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CF1012-36BD-4579-ACA4-0E76CE5E5BE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3780814-3229-418B-9A8B-538DFE2FCBF2}" type="slidenum">
              <a:rPr lang="de-DE" smtClean="0"/>
              <a:pPr/>
              <a:t>20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FA8B74C-AE7F-47DB-976D-2490BC9A9D7A}"/>
                  </a:ext>
                </a:extLst>
              </p:cNvPr>
              <p:cNvSpPr>
                <a:spLocks noGrp="1"/>
              </p:cNvSpPr>
              <p:nvPr>
                <p:ph sz="quarter" idx="2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1,5,9,…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Abstraction?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2,6,10,…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Abstraction?</a:t>
                </a:r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3,7,11,…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Abstraction?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4,8,12,…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Abstraction?</a:t>
                </a:r>
              </a:p>
              <a:p>
                <a:pPr lvl="1"/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FA8B74C-AE7F-47DB-976D-2490BC9A9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1"/>
              </p:nvPr>
            </p:nvSpPr>
            <p:spPr>
              <a:blipFill>
                <a:blip r:embed="rId2"/>
                <a:stretch>
                  <a:fillRect b="-2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CB5DA486-7139-4B8B-9975-420C89143F51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 bwMode="auto">
          <a:xfrm>
            <a:off x="512030" y="2027575"/>
            <a:ext cx="4431838" cy="2985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662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22AE-9F18-3B40-BB14-1E45A0D4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Automata Learning </a:t>
            </a:r>
            <a:r>
              <a:rPr lang="en-US" baseline="30000" dirty="0"/>
              <a:t>revisited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44B938-D2F4-E04B-93C9-64813F4D0C4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2019-03-15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226A7-0AC7-F149-BBC8-7E79EA80F8A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DE951-2533-7E42-86FA-0B8118487B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058B45-0F52-874C-945A-4E9EBA5E2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780" y="3620061"/>
            <a:ext cx="2500220" cy="2723049"/>
          </a:xfrm>
          <a:prstGeom prst="rect">
            <a:avLst/>
          </a:prstGeom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D81F2838-AF46-8349-845C-D0D1EB4E0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218739" y="1051838"/>
            <a:ext cx="4680713" cy="289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0A2821-38FC-E844-8D8E-74B620B803D5}"/>
              </a:ext>
            </a:extLst>
          </p:cNvPr>
          <p:cNvGrpSpPr/>
          <p:nvPr/>
        </p:nvGrpSpPr>
        <p:grpSpPr>
          <a:xfrm>
            <a:off x="2002504" y="4219190"/>
            <a:ext cx="4000263" cy="1894092"/>
            <a:chOff x="2231644" y="4546543"/>
            <a:chExt cx="2269863" cy="107476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AB36ED-2131-1C41-A007-4D9A9CC30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127" t="12391" r="25170" b="73288"/>
            <a:stretch/>
          </p:blipFill>
          <p:spPr>
            <a:xfrm>
              <a:off x="2231644" y="4639191"/>
              <a:ext cx="2269863" cy="9821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2614431-6336-6C45-8ED5-E3969F286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785" t="4686" r="46196" b="92913"/>
            <a:stretch/>
          </p:blipFill>
          <p:spPr>
            <a:xfrm>
              <a:off x="2372206" y="4546543"/>
              <a:ext cx="1970615" cy="16462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2A72BCC-B5B9-134B-AF6D-9369C645288C}"/>
              </a:ext>
            </a:extLst>
          </p:cNvPr>
          <p:cNvSpPr/>
          <p:nvPr/>
        </p:nvSpPr>
        <p:spPr>
          <a:xfrm>
            <a:off x="5604734" y="1285636"/>
            <a:ext cx="1194099" cy="26317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22AE-9F18-3B40-BB14-1E45A0D4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Active Automata Learning</a:t>
            </a:r>
            <a:endParaRPr lang="en-US" baseline="30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44B938-D2F4-E04B-93C9-64813F4D0C4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2019-03-15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226A7-0AC7-F149-BBC8-7E79EA80F8A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DE951-2533-7E42-86FA-0B8118487B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A72BCC-B5B9-134B-AF6D-9369C645288C}"/>
              </a:ext>
            </a:extLst>
          </p:cNvPr>
          <p:cNvSpPr/>
          <p:nvPr/>
        </p:nvSpPr>
        <p:spPr>
          <a:xfrm>
            <a:off x="5604734" y="1285636"/>
            <a:ext cx="1194099" cy="263174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9757F680-353D-1845-8631-91082FAE2EF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1644" y="3684609"/>
            <a:ext cx="2138681" cy="26585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69B0E-D3B2-A84B-9115-116517157D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991" t="13969" r="23229" b="76387"/>
          <a:stretch/>
        </p:blipFill>
        <p:spPr>
          <a:xfrm>
            <a:off x="1241941" y="4520274"/>
            <a:ext cx="5159440" cy="1219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A6E028-8027-204C-A5C4-7E76FB52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169" y="1303334"/>
            <a:ext cx="5571662" cy="279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7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843B4A-593C-6D46-8F0C-A14C1FD8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Automata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F7DC-6190-FB4F-9BDD-BB6CE0BA938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2019-03-15</a:t>
            </a:r>
          </a:p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55858-13A0-3749-816C-1490DFE427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A0477-E4C2-DF49-A015-993DD366AE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EE8588-D59E-46E0-BB85-095744DE5486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B52A4D-1DAE-DB43-83F9-3EC7BBCFF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179" y="3024377"/>
            <a:ext cx="2655821" cy="3318734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710CB7CE-944B-124E-8165-0A5C16325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58059" y="1281818"/>
            <a:ext cx="5427882" cy="272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02CB08-A731-9A46-BA98-FBB521EDDC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62" t="14274" r="21174" b="69882"/>
          <a:stretch/>
        </p:blipFill>
        <p:spPr>
          <a:xfrm>
            <a:off x="1484555" y="4207207"/>
            <a:ext cx="5003624" cy="18072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3DAC4A-C53A-624D-8278-19AF415F9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36698" y="4042044"/>
            <a:ext cx="1230657" cy="217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93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22AE-9F18-3B40-BB14-1E45A0D4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44B938-D2F4-E04B-93C9-64813F4D0C4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2019-03-15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226A7-0AC7-F149-BBC8-7E79EA80F8A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DE951-2533-7E42-86FA-0B8118487B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058B45-0F52-874C-945A-4E9EBA5E2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780" y="3620061"/>
            <a:ext cx="2500220" cy="2723049"/>
          </a:xfrm>
          <a:prstGeom prst="rect">
            <a:avLst/>
          </a:prstGeom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D81F2838-AF46-8349-845C-D0D1EB4E0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231644" y="1025237"/>
            <a:ext cx="4680713" cy="289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0A2821-38FC-E844-8D8E-74B620B803D5}"/>
              </a:ext>
            </a:extLst>
          </p:cNvPr>
          <p:cNvGrpSpPr/>
          <p:nvPr/>
        </p:nvGrpSpPr>
        <p:grpSpPr>
          <a:xfrm>
            <a:off x="2002504" y="4219190"/>
            <a:ext cx="4000263" cy="1894092"/>
            <a:chOff x="2231644" y="4546543"/>
            <a:chExt cx="2269863" cy="107476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AB36ED-2131-1C41-A007-4D9A9CC30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127" t="12391" r="25170" b="73288"/>
            <a:stretch/>
          </p:blipFill>
          <p:spPr>
            <a:xfrm>
              <a:off x="2231644" y="4639191"/>
              <a:ext cx="2269863" cy="9821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2614431-6336-6C45-8ED5-E3969F286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785" t="4686" r="46196" b="92913"/>
            <a:stretch/>
          </p:blipFill>
          <p:spPr>
            <a:xfrm>
              <a:off x="2372206" y="4546543"/>
              <a:ext cx="1970615" cy="164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701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51E3-0D33-194B-992C-AADCA287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Myhill-Nerode</a:t>
            </a:r>
            <a:r>
              <a:rPr lang="en-US" dirty="0"/>
              <a:t> Theorem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BF451-46A4-0F46-AC18-EBB25884EF7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2019-03-15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23713-152A-E440-9387-96E1A6D11D3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9D359-0805-5E4E-9F43-F2E2AC2F64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4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7652966-34F2-974E-BCE1-EF0FFD91A0ED}"/>
                  </a:ext>
                </a:extLst>
              </p:cNvPr>
              <p:cNvSpPr>
                <a:spLocks noGrp="1"/>
              </p:cNvSpPr>
              <p:nvPr>
                <p:ph sz="quarter" idx="20"/>
              </p:nvPr>
            </p:nvSpPr>
            <p:spPr>
              <a:xfrm>
                <a:off x="720725" y="1303333"/>
                <a:ext cx="8229600" cy="826681"/>
              </a:xfrm>
            </p:spPr>
            <p:txBody>
              <a:bodyPr/>
              <a:lstStyle/>
              <a:p>
                <a:r>
                  <a:rPr lang="en-US" dirty="0"/>
                  <a:t>This theorem provides a necessary and sufficient condition for a language to be regular.</a:t>
                </a:r>
              </a:p>
              <a:p>
                <a:r>
                  <a:rPr lang="en-US" dirty="0"/>
                  <a:t>3 parts to theorem:</a:t>
                </a:r>
              </a:p>
              <a:p>
                <a:pPr lvl="1"/>
                <a:r>
                  <a:rPr lang="en-US" dirty="0"/>
                  <a:t>For any language L, we have equivalence relation </a:t>
                </a:r>
                <a:br>
                  <a:rPr lang="en-US" dirty="0"/>
                </a:br>
                <a:r>
                  <a:rPr lang="en-US" dirty="0"/>
                  <a:t>R: </a:t>
                </a:r>
                <a:r>
                  <a:rPr lang="en-US" dirty="0">
                    <a:solidFill>
                      <a:srgbClr val="FF0000"/>
                    </a:solidFill>
                  </a:rPr>
                  <a:t>x </a:t>
                </a:r>
                <a:r>
                  <a:rPr lang="en-US" dirty="0"/>
                  <a:t>R </a:t>
                </a:r>
                <a:r>
                  <a:rPr lang="en-US" dirty="0">
                    <a:solidFill>
                      <a:srgbClr val="0070C0"/>
                    </a:solidFill>
                  </a:rPr>
                  <a:t>y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z</a:t>
                </a:r>
                <a:r>
                  <a:rPr lang="en-US" dirty="0"/>
                  <a:t>, </a:t>
                </a:r>
                <a:r>
                  <a:rPr lang="en-US" dirty="0" err="1">
                    <a:solidFill>
                      <a:srgbClr val="FF0000"/>
                    </a:solidFill>
                  </a:rPr>
                  <a:t>x</a:t>
                </a:r>
                <a:r>
                  <a:rPr lang="en-US" dirty="0" err="1">
                    <a:solidFill>
                      <a:srgbClr val="00B050"/>
                    </a:solidFill>
                  </a:rPr>
                  <a:t>z</a:t>
                </a:r>
                <a:r>
                  <a:rPr lang="en-US" dirty="0"/>
                  <a:t> and </a:t>
                </a:r>
                <a:r>
                  <a:rPr lang="en-US" dirty="0" err="1">
                    <a:solidFill>
                      <a:srgbClr val="0070C0"/>
                    </a:solidFill>
                  </a:rPr>
                  <a:t>y</a:t>
                </a:r>
                <a:r>
                  <a:rPr lang="en-US" dirty="0" err="1">
                    <a:solidFill>
                      <a:srgbClr val="00B050"/>
                    </a:solidFill>
                  </a:rPr>
                  <a:t>z</a:t>
                </a:r>
                <a:r>
                  <a:rPr lang="en-US" dirty="0"/>
                  <a:t> same outcome.</a:t>
                </a:r>
              </a:p>
              <a:p>
                <a:pPr lvl="1"/>
                <a:r>
                  <a:rPr lang="en-US" dirty="0"/>
                  <a:t>If L is regular, # of equivalences classes is finite.</a:t>
                </a:r>
              </a:p>
              <a:p>
                <a:pPr lvl="1"/>
                <a:r>
                  <a:rPr lang="en-US" dirty="0"/>
                  <a:t>If # equivalences classes finite, language is regular.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7652966-34F2-974E-BCE1-EF0FFD91A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0"/>
              </p:nvPr>
            </p:nvSpPr>
            <p:spPr>
              <a:xfrm>
                <a:off x="720725" y="1303333"/>
                <a:ext cx="8229600" cy="826681"/>
              </a:xfrm>
              <a:blipFill>
                <a:blip r:embed="rId2"/>
                <a:stretch>
                  <a:fillRect l="-2222" t="-12593" b="-28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3B65B3C-0862-E34A-AFF1-B47EBC8E9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893" y="4808245"/>
            <a:ext cx="2262497" cy="1549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E00C5A-437B-BA41-855F-A6D8817E70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5793" y="4954038"/>
            <a:ext cx="1840972" cy="14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3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DF7660-709E-45AF-84D9-833A333C0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EF5646-441F-4EE6-B9E8-F944AD35C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  <a:latin typeface="Ubuntu Condensed" panose="020B0506030602030204" pitchFamily="34" charset="0"/>
              </a:rPr>
              <a:t>Why do we do automata learning?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758BCE-06ED-4B02-93E6-FB19728310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2019-03-15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34F49-9012-41FB-93A9-07046E97C57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55E3C-A06B-48BD-BC1B-A9462CC9CC4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3070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2149-386D-9943-B239-9FFF0294B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White-Box vs.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Black-Box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BC2907-8D7D-F848-9657-5CF30D798E2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2019-03-15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53313-FB74-7F42-873C-3E6F9FBCAA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ECDDE-1C9C-3F45-AC72-5FA5C1360A7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51297-F1B7-664D-B596-60AF25B6E933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White-box</a:t>
            </a:r>
          </a:p>
          <a:p>
            <a:pPr lvl="1"/>
            <a:r>
              <a:rPr lang="en-US" dirty="0"/>
              <a:t>We can inspect its execution paths</a:t>
            </a:r>
          </a:p>
          <a:p>
            <a:pPr lvl="2"/>
            <a:r>
              <a:rPr lang="en-US" dirty="0"/>
              <a:t>Source code</a:t>
            </a:r>
          </a:p>
          <a:p>
            <a:endParaRPr lang="en-US" dirty="0"/>
          </a:p>
          <a:p>
            <a:r>
              <a:rPr lang="en-US" dirty="0"/>
              <a:t>Black-box</a:t>
            </a:r>
          </a:p>
          <a:p>
            <a:pPr lvl="1"/>
            <a:r>
              <a:rPr lang="en-US" dirty="0"/>
              <a:t>Conceals parts of execution paths</a:t>
            </a:r>
          </a:p>
          <a:p>
            <a:pPr lvl="2"/>
            <a:r>
              <a:rPr lang="en-US" dirty="0"/>
              <a:t>IP-cores, hardware components, …</a:t>
            </a:r>
          </a:p>
          <a:p>
            <a:pPr lvl="1"/>
            <a:r>
              <a:rPr lang="en-US" dirty="0"/>
              <a:t>Known interface</a:t>
            </a:r>
          </a:p>
          <a:p>
            <a:pPr lvl="2"/>
            <a:r>
              <a:rPr lang="en-US" dirty="0"/>
              <a:t>How else we can use a 3</a:t>
            </a:r>
            <a:r>
              <a:rPr lang="en-US" baseline="30000" dirty="0"/>
              <a:t>rd</a:t>
            </a:r>
            <a:r>
              <a:rPr lang="en-US" dirty="0"/>
              <a:t> party library?</a:t>
            </a:r>
          </a:p>
          <a:p>
            <a:pPr lvl="1"/>
            <a:r>
              <a:rPr lang="en-US" dirty="0"/>
              <a:t>Symbolic Execution?</a:t>
            </a:r>
          </a:p>
          <a:p>
            <a:pPr lvl="2"/>
            <a:r>
              <a:rPr lang="en-US" dirty="0"/>
              <a:t>Implement black-box behavior (µ</a:t>
            </a:r>
            <a:r>
              <a:rPr lang="en-US" dirty="0" err="1"/>
              <a:t>Clibc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026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C598-2A29-6C40-A419-2D57B64E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vs. Verification of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Black-Boxes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03946-E553-454B-88E5-0E31DA3D488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2019-03-15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1DBC7-32F2-314C-9760-0285C08EFE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Applied Information Processing </a:t>
            </a:r>
            <a:r>
              <a:rPr lang="de-DE" dirty="0" err="1"/>
              <a:t>and</a:t>
            </a:r>
            <a:r>
              <a:rPr lang="de-DE" dirty="0"/>
              <a:t>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A8CD1-4855-DD49-8707-379E77376D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ACD9F2-136D-164C-A3B2-B65A14281E2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20725" y="1303333"/>
            <a:ext cx="8229600" cy="2437583"/>
          </a:xfrm>
        </p:spPr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“can only find bugs, not prove their absence”</a:t>
            </a:r>
          </a:p>
          <a:p>
            <a:pPr marL="447675" lvl="1" indent="0" algn="r">
              <a:buNone/>
            </a:pPr>
            <a:r>
              <a:rPr lang="en-US" dirty="0">
                <a:latin typeface="Ubuntu Condensed" panose="020B0506030602030204" pitchFamily="34" charset="0"/>
              </a:rPr>
              <a:t>— Edsger W. Dijkstra</a:t>
            </a:r>
          </a:p>
          <a:p>
            <a:r>
              <a:rPr lang="en-US" dirty="0"/>
              <a:t>Verification </a:t>
            </a:r>
            <a:r>
              <a:rPr lang="en-US" sz="2000" dirty="0">
                <a:latin typeface="Ubuntu Condensed" panose="020B0506030602030204" pitchFamily="34" charset="0"/>
              </a:rPr>
              <a:t>(Exhaustive Testing, Model Checking)</a:t>
            </a:r>
            <a:endParaRPr lang="en-US" dirty="0">
              <a:latin typeface="Ubuntu Condensed" panose="020B0506030602030204" pitchFamily="34" charset="0"/>
            </a:endParaRPr>
          </a:p>
          <a:p>
            <a:pPr lvl="1"/>
            <a:r>
              <a:rPr lang="en-US" dirty="0"/>
              <a:t>proves absence of bugs!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6DFF26-FBF5-7B4B-8DD8-BE55223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50"/>
          <a:stretch/>
        </p:blipFill>
        <p:spPr>
          <a:xfrm>
            <a:off x="6362116" y="2651760"/>
            <a:ext cx="2781884" cy="3696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C2A419-389F-8645-B0AF-278A4B560BBA}"/>
              </a:ext>
            </a:extLst>
          </p:cNvPr>
          <p:cNvSpPr txBox="1"/>
          <p:nvPr/>
        </p:nvSpPr>
        <p:spPr>
          <a:xfrm>
            <a:off x="3128840" y="4534650"/>
            <a:ext cx="34133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Ubuntu" panose="020B0504030602030204" pitchFamily="34" charset="0"/>
              </a:rPr>
              <a:t>Verification Rocks,</a:t>
            </a:r>
          </a:p>
          <a:p>
            <a:pPr algn="ctr"/>
            <a:r>
              <a:rPr lang="en-US" sz="2800" b="1" dirty="0">
                <a:latin typeface="Ubuntu" panose="020B0504030602030204" pitchFamily="34" charset="0"/>
              </a:rPr>
              <a:t>Testing Sucks.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F76512-736E-A949-91AB-6CEA9CAC7D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0" b="92364" l="24364" r="75091"/>
                    </a14:imgEffect>
                  </a14:imgLayer>
                </a14:imgProps>
              </a:ext>
            </a:extLst>
          </a:blip>
          <a:srcRect l="25046" t="8489" r="24965" b="8752"/>
          <a:stretch/>
        </p:blipFill>
        <p:spPr>
          <a:xfrm>
            <a:off x="1881931" y="3979539"/>
            <a:ext cx="1246909" cy="206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8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5578-0992-6C40-9E02-3DD44128C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Model Checking Enabling Technology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C7623C-D6B2-554A-95D9-045EDE6C641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2019-03-15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70B2D-2A34-8642-A9B3-70AC3CC4BEB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FDDF12-8E71-E343-8C95-1AC89DE7703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8</a:t>
            </a:fld>
            <a:endParaRPr lang="de-DE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B8737E6-A6F6-5D43-BE81-C8756639CAF2}"/>
              </a:ext>
            </a:extLst>
          </p:cNvPr>
          <p:cNvGrpSpPr/>
          <p:nvPr/>
        </p:nvGrpSpPr>
        <p:grpSpPr>
          <a:xfrm>
            <a:off x="3028217" y="2777478"/>
            <a:ext cx="1416783" cy="830997"/>
            <a:chOff x="3471741" y="2556947"/>
            <a:chExt cx="1416783" cy="830997"/>
          </a:xfrm>
        </p:grpSpPr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41A4DB80-3B32-B14F-9A66-679DE3495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7021" y="2556947"/>
              <a:ext cx="1114408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600" dirty="0">
                  <a:solidFill>
                    <a:srgbClr val="0070C0"/>
                  </a:solidFill>
                  <a:latin typeface="Ubuntu" panose="020B0504030602030204" pitchFamily="34" charset="0"/>
                </a:rPr>
                <a:t>Abstract </a:t>
              </a:r>
            </a:p>
            <a:p>
              <a:pPr algn="ctr"/>
              <a:r>
                <a:rPr lang="en-US" altLang="en-US" sz="1600" dirty="0">
                  <a:solidFill>
                    <a:srgbClr val="0070C0"/>
                  </a:solidFill>
                  <a:latin typeface="Ubuntu" panose="020B0504030602030204" pitchFamily="34" charset="0"/>
                </a:rPr>
                <a:t>Automata</a:t>
              </a:r>
            </a:p>
            <a:p>
              <a:pPr algn="ctr"/>
              <a:r>
                <a:rPr lang="en-US" altLang="en-US" sz="1600" dirty="0">
                  <a:solidFill>
                    <a:srgbClr val="0070C0"/>
                  </a:solidFill>
                  <a:latin typeface="Ubuntu" panose="020B0504030602030204" pitchFamily="34" charset="0"/>
                </a:rPr>
                <a:t>Learning</a:t>
              </a:r>
            </a:p>
          </p:txBody>
        </p:sp>
        <p:sp>
          <p:nvSpPr>
            <p:cNvPr id="69" name="Line 67">
              <a:extLst>
                <a:ext uri="{FF2B5EF4-FFF2-40B4-BE49-F238E27FC236}">
                  <a16:creationId xmlns:a16="http://schemas.microsoft.com/office/drawing/2014/main" id="{AA1439A4-0144-8B40-8B11-468C4C066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1741" y="2875003"/>
              <a:ext cx="1416783" cy="0"/>
            </a:xfrm>
            <a:prstGeom prst="line">
              <a:avLst/>
            </a:prstGeom>
            <a:ln w="31750"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dirty="0">
                <a:latin typeface="Ubuntu" panose="020B050403060203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39A6D15-17FE-6347-85F2-7FF26159D096}"/>
              </a:ext>
            </a:extLst>
          </p:cNvPr>
          <p:cNvGrpSpPr/>
          <p:nvPr/>
        </p:nvGrpSpPr>
        <p:grpSpPr>
          <a:xfrm>
            <a:off x="512030" y="1775185"/>
            <a:ext cx="2593977" cy="2950001"/>
            <a:chOff x="955554" y="1507312"/>
            <a:chExt cx="2593977" cy="2950001"/>
          </a:xfrm>
        </p:grpSpPr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FDB915F2-D3F6-6F48-AC80-35BC2A6701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5554" y="1507312"/>
              <a:ext cx="2593977" cy="2266217"/>
              <a:chOff x="527" y="1549"/>
              <a:chExt cx="1634" cy="146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0F98FF4-8AA2-8242-94A8-B8044CF0EB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1824"/>
                <a:ext cx="1348" cy="1190"/>
                <a:chOff x="624" y="1920"/>
                <a:chExt cx="1348" cy="1190"/>
              </a:xfrm>
            </p:grpSpPr>
            <p:sp>
              <p:nvSpPr>
                <p:cNvPr id="11" name="AutoShape 6">
                  <a:extLst>
                    <a:ext uri="{FF2B5EF4-FFF2-40B4-BE49-F238E27FC236}">
                      <a16:creationId xmlns:a16="http://schemas.microsoft.com/office/drawing/2014/main" id="{F1E79F58-E052-D94F-9D9A-778B7B3EDD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1920"/>
                  <a:ext cx="1344" cy="1190"/>
                </a:xfrm>
                <a:prstGeom prst="foldedCorner">
                  <a:avLst>
                    <a:gd name="adj" fmla="val 12500"/>
                  </a:avLst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Ubuntu" panose="020B0504030602030204" pitchFamily="34" charset="0"/>
                  </a:endParaRPr>
                </a:p>
              </p:txBody>
            </p:sp>
            <p:sp>
              <p:nvSpPr>
                <p:cNvPr id="12" name="Rectangle 7">
                  <a:extLst>
                    <a:ext uri="{FF2B5EF4-FFF2-40B4-BE49-F238E27FC236}">
                      <a16:creationId xmlns:a16="http://schemas.microsoft.com/office/drawing/2014/main" id="{9CB7237B-5BFA-3641-9D6B-737AC0670A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0" y="1968"/>
                  <a:ext cx="1252" cy="11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r>
                    <a:rPr lang="en-US" sz="1100" dirty="0">
                      <a:solidFill>
                        <a:srgbClr val="0045AA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void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 </a:t>
                  </a:r>
                  <a:r>
                    <a:rPr lang="en-US" sz="1100" dirty="0">
                      <a:solidFill>
                        <a:srgbClr val="3F6E7D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add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(Object o) {</a:t>
                  </a:r>
                </a:p>
                <a:p>
                  <a:r>
                    <a:rPr lang="en-US" sz="1100" dirty="0">
                      <a:solidFill>
                        <a:srgbClr val="000000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buffer[head] </a:t>
                  </a:r>
                  <a:r>
                    <a:rPr lang="en-US" sz="1100" dirty="0">
                      <a:solidFill>
                        <a:srgbClr val="0045AA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=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 o;</a:t>
                  </a:r>
                </a:p>
                <a:p>
                  <a:r>
                    <a:rPr lang="en-US" sz="1100" dirty="0">
                      <a:solidFill>
                        <a:srgbClr val="000000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head </a:t>
                  </a:r>
                  <a:r>
                    <a:rPr lang="en-US" sz="1100" dirty="0">
                      <a:solidFill>
                        <a:srgbClr val="0045AA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=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 (head</a:t>
                  </a:r>
                  <a:r>
                    <a:rPr lang="en-US" sz="1100" dirty="0">
                      <a:solidFill>
                        <a:srgbClr val="0045AA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+</a:t>
                  </a:r>
                  <a:r>
                    <a:rPr lang="en-US" sz="1100" dirty="0">
                      <a:solidFill>
                        <a:srgbClr val="007AB7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1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)</a:t>
                  </a:r>
                  <a:r>
                    <a:rPr lang="en-US" sz="1100" dirty="0">
                      <a:solidFill>
                        <a:srgbClr val="0045AA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%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size;</a:t>
                  </a:r>
                </a:p>
                <a:p>
                  <a:r>
                    <a:rPr lang="en-US" sz="1100" dirty="0">
                      <a:solidFill>
                        <a:srgbClr val="000000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}</a:t>
                  </a:r>
                </a:p>
                <a:p>
                  <a:br>
                    <a:rPr lang="en-US" sz="1100" dirty="0">
                      <a:solidFill>
                        <a:srgbClr val="000000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</a:br>
                  <a:r>
                    <a:rPr lang="en-US" sz="1100" dirty="0">
                      <a:solidFill>
                        <a:srgbClr val="000000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Object </a:t>
                  </a:r>
                  <a:r>
                    <a:rPr lang="en-US" sz="1100" dirty="0">
                      <a:solidFill>
                        <a:srgbClr val="3F6E7D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take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() {</a:t>
                  </a:r>
                </a:p>
                <a:p>
                  <a:r>
                    <a:rPr lang="en-US" sz="1100" dirty="0">
                      <a:solidFill>
                        <a:srgbClr val="000000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…</a:t>
                  </a:r>
                </a:p>
                <a:p>
                  <a:r>
                    <a:rPr lang="en-US" sz="1100" dirty="0">
                      <a:solidFill>
                        <a:srgbClr val="000000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tail</a:t>
                  </a:r>
                  <a:r>
                    <a:rPr lang="en-US" sz="1100" dirty="0">
                      <a:solidFill>
                        <a:srgbClr val="0045AA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=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(tail</a:t>
                  </a:r>
                  <a:r>
                    <a:rPr lang="en-US" sz="1100" dirty="0">
                      <a:solidFill>
                        <a:srgbClr val="0045AA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+</a:t>
                  </a:r>
                  <a:r>
                    <a:rPr lang="en-US" sz="1100" dirty="0">
                      <a:solidFill>
                        <a:srgbClr val="007AB7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1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)</a:t>
                  </a:r>
                  <a:r>
                    <a:rPr lang="en-US" sz="1100" dirty="0">
                      <a:solidFill>
                        <a:srgbClr val="0045AA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%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size;</a:t>
                  </a:r>
                </a:p>
                <a:p>
                  <a:r>
                    <a:rPr lang="en-US" sz="1100" dirty="0">
                      <a:solidFill>
                        <a:srgbClr val="0045AA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return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 buffer[tail];</a:t>
                  </a:r>
                </a:p>
                <a:p>
                  <a:r>
                    <a:rPr lang="en-US" sz="1100" dirty="0">
                      <a:solidFill>
                        <a:srgbClr val="000000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}</a:t>
                  </a:r>
                </a:p>
              </p:txBody>
            </p:sp>
          </p:grpSp>
          <p:sp>
            <p:nvSpPr>
              <p:cNvPr id="10" name="Text Box 9">
                <a:extLst>
                  <a:ext uri="{FF2B5EF4-FFF2-40B4-BE49-F238E27FC236}">
                    <a16:creationId xmlns:a16="http://schemas.microsoft.com/office/drawing/2014/main" id="{46195A9E-2952-F54A-BC00-89BB9DBBC4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7" y="1549"/>
                <a:ext cx="1634" cy="2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dirty="0">
                    <a:latin typeface="Ubuntu" panose="020B0504030602030204" pitchFamily="34" charset="0"/>
                  </a:rPr>
                  <a:t>Programing Languages</a:t>
                </a:r>
              </a:p>
            </p:txBody>
          </p:sp>
        </p:grpSp>
        <p:sp>
          <p:nvSpPr>
            <p:cNvPr id="71" name="Text Box 70">
              <a:extLst>
                <a:ext uri="{FF2B5EF4-FFF2-40B4-BE49-F238E27FC236}">
                  <a16:creationId xmlns:a16="http://schemas.microsoft.com/office/drawing/2014/main" id="{74417CCA-EF2C-B249-BAB7-4996FE9E1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9283" y="3810982"/>
              <a:ext cx="2026517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latin typeface="Ubuntu Condensed" panose="020B0506030602030204" pitchFamily="34" charset="0"/>
                </a:rPr>
                <a:t>Possibly Infinite state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highlight>
                    <a:srgbClr val="000000"/>
                  </a:highlight>
                  <a:latin typeface="Ubuntu Condensed" panose="020B0506030602030204" pitchFamily="34" charset="0"/>
                </a:rPr>
                <a:t>Black-Box</a:t>
              </a:r>
              <a:endParaRPr lang="en-US" altLang="en-US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AC4D00CE-6802-AC42-97CB-7AF2E86DD670}"/>
              </a:ext>
            </a:extLst>
          </p:cNvPr>
          <p:cNvGrpSpPr>
            <a:grpSpLocks/>
          </p:cNvGrpSpPr>
          <p:nvPr/>
        </p:nvGrpSpPr>
        <p:grpSpPr bwMode="auto">
          <a:xfrm>
            <a:off x="4541332" y="2201225"/>
            <a:ext cx="1282700" cy="1638300"/>
            <a:chOff x="878" y="1112"/>
            <a:chExt cx="808" cy="1032"/>
          </a:xfrm>
        </p:grpSpPr>
        <p:sp>
          <p:nvSpPr>
            <p:cNvPr id="14" name="AutoShape 12">
              <a:extLst>
                <a:ext uri="{FF2B5EF4-FFF2-40B4-BE49-F238E27FC236}">
                  <a16:creationId xmlns:a16="http://schemas.microsoft.com/office/drawing/2014/main" id="{6F76F932-2201-0846-87CC-04A7C2E65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" y="1112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5" name="AutoShape 13">
              <a:extLst>
                <a:ext uri="{FF2B5EF4-FFF2-40B4-BE49-F238E27FC236}">
                  <a16:creationId xmlns:a16="http://schemas.microsoft.com/office/drawing/2014/main" id="{2B36C177-085A-3748-A149-EEE96E750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" y="1200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6" name="AutoShape 14">
              <a:extLst>
                <a:ext uri="{FF2B5EF4-FFF2-40B4-BE49-F238E27FC236}">
                  <a16:creationId xmlns:a16="http://schemas.microsoft.com/office/drawing/2014/main" id="{2EF00F1F-5953-5A42-A177-131E817E7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" y="1300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7" name="AutoShape 15">
              <a:extLst>
                <a:ext uri="{FF2B5EF4-FFF2-40B4-BE49-F238E27FC236}">
                  <a16:creationId xmlns:a16="http://schemas.microsoft.com/office/drawing/2014/main" id="{F02C02FB-59DE-A041-934D-35B2EA9F7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" y="1448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8" name="AutoShape 16">
              <a:extLst>
                <a:ext uri="{FF2B5EF4-FFF2-40B4-BE49-F238E27FC236}">
                  <a16:creationId xmlns:a16="http://schemas.microsoft.com/office/drawing/2014/main" id="{F77E477A-B4D2-2F4B-9849-636D7F68E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" y="1448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9" name="AutoShape 17">
              <a:extLst>
                <a:ext uri="{FF2B5EF4-FFF2-40B4-BE49-F238E27FC236}">
                  <a16:creationId xmlns:a16="http://schemas.microsoft.com/office/drawing/2014/main" id="{BA7D42BE-9E3D-2148-A5C2-239ACE5E9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1448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20" name="AutoShape 18">
              <a:extLst>
                <a:ext uri="{FF2B5EF4-FFF2-40B4-BE49-F238E27FC236}">
                  <a16:creationId xmlns:a16="http://schemas.microsoft.com/office/drawing/2014/main" id="{FED35DE3-F409-4B44-B8D5-AD1F8229D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" y="1448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21" name="AutoShape 19">
              <a:extLst>
                <a:ext uri="{FF2B5EF4-FFF2-40B4-BE49-F238E27FC236}">
                  <a16:creationId xmlns:a16="http://schemas.microsoft.com/office/drawing/2014/main" id="{89EEF597-6738-C946-9297-F7A7B67FE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" y="1588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22" name="AutoShape 20">
              <a:extLst>
                <a:ext uri="{FF2B5EF4-FFF2-40B4-BE49-F238E27FC236}">
                  <a16:creationId xmlns:a16="http://schemas.microsoft.com/office/drawing/2014/main" id="{FC08AD87-BC3E-104A-ADD3-CC4E9ED45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6" y="1588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23" name="AutoShape 21">
              <a:extLst>
                <a:ext uri="{FF2B5EF4-FFF2-40B4-BE49-F238E27FC236}">
                  <a16:creationId xmlns:a16="http://schemas.microsoft.com/office/drawing/2014/main" id="{DFB73BC9-11E5-0243-9548-CF8F1CCAD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588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24" name="AutoShape 22">
              <a:extLst>
                <a:ext uri="{FF2B5EF4-FFF2-40B4-BE49-F238E27FC236}">
                  <a16:creationId xmlns:a16="http://schemas.microsoft.com/office/drawing/2014/main" id="{55657475-1CA3-F949-9CEF-7D08FC021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1724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25" name="AutoShape 23">
              <a:extLst>
                <a:ext uri="{FF2B5EF4-FFF2-40B4-BE49-F238E27FC236}">
                  <a16:creationId xmlns:a16="http://schemas.microsoft.com/office/drawing/2014/main" id="{4A675277-B26F-7242-A6C1-3B47362A7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" y="1724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26" name="AutoShape 24">
              <a:extLst>
                <a:ext uri="{FF2B5EF4-FFF2-40B4-BE49-F238E27FC236}">
                  <a16:creationId xmlns:a16="http://schemas.microsoft.com/office/drawing/2014/main" id="{D6ADD5CC-EEF2-F541-8B64-08544BA77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848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27" name="AutoShape 25">
              <a:extLst>
                <a:ext uri="{FF2B5EF4-FFF2-40B4-BE49-F238E27FC236}">
                  <a16:creationId xmlns:a16="http://schemas.microsoft.com/office/drawing/2014/main" id="{AA8B3A83-7D1E-2E4C-9138-FE8141A5E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" y="1724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28" name="AutoShape 26">
              <a:extLst>
                <a:ext uri="{FF2B5EF4-FFF2-40B4-BE49-F238E27FC236}">
                  <a16:creationId xmlns:a16="http://schemas.microsoft.com/office/drawing/2014/main" id="{791921E0-70CC-8C4E-A76F-E2A210B0C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" y="1724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29" name="Line 27">
              <a:extLst>
                <a:ext uri="{FF2B5EF4-FFF2-40B4-BE49-F238E27FC236}">
                  <a16:creationId xmlns:a16="http://schemas.microsoft.com/office/drawing/2014/main" id="{B1688600-4CA8-A345-959C-56585D229F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8" y="1252"/>
              <a:ext cx="32" cy="2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30" name="Line 28">
              <a:extLst>
                <a:ext uri="{FF2B5EF4-FFF2-40B4-BE49-F238E27FC236}">
                  <a16:creationId xmlns:a16="http://schemas.microsoft.com/office/drawing/2014/main" id="{DA9F9CB5-9503-6742-AA92-DB0EBFA0C6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0" y="1496"/>
              <a:ext cx="48" cy="9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C94B27CE-FD5E-7944-8794-4F373DC7FF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2" y="1496"/>
              <a:ext cx="22" cy="22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E37508CE-B463-6045-9EA2-342863C799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4" y="1772"/>
              <a:ext cx="48" cy="7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8AE1404B-BD15-1945-AA43-2CDD449AB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2" y="1252"/>
              <a:ext cx="112" cy="19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7B019A1C-60B0-964B-B9E1-40BB996FEF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6" y="1500"/>
              <a:ext cx="32" cy="8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5834EB7-D230-2540-BEB9-1567FE4247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8" y="1642"/>
              <a:ext cx="30" cy="7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C26BA822-B729-FF43-809B-E95A74AB83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8" y="1642"/>
              <a:ext cx="0" cy="19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30438707-0E8C-0F40-BC75-17E1E15B9D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0" y="1470"/>
              <a:ext cx="8" cy="15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38" name="Line 36">
              <a:extLst>
                <a:ext uri="{FF2B5EF4-FFF2-40B4-BE49-F238E27FC236}">
                  <a16:creationId xmlns:a16="http://schemas.microsoft.com/office/drawing/2014/main" id="{237AFC7B-76CC-3E46-9D29-5D4A9478EF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352"/>
              <a:ext cx="30" cy="9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39" name="Line 37">
              <a:extLst>
                <a:ext uri="{FF2B5EF4-FFF2-40B4-BE49-F238E27FC236}">
                  <a16:creationId xmlns:a16="http://schemas.microsoft.com/office/drawing/2014/main" id="{E1CE1369-2BED-064E-A224-3855EA419F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4" y="1338"/>
              <a:ext cx="110" cy="11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40" name="Line 38">
              <a:extLst>
                <a:ext uri="{FF2B5EF4-FFF2-40B4-BE49-F238E27FC236}">
                  <a16:creationId xmlns:a16="http://schemas.microsoft.com/office/drawing/2014/main" id="{F261C628-364C-1045-9BFB-13960099F4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80" y="1500"/>
              <a:ext cx="50" cy="8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41" name="Line 39">
              <a:extLst>
                <a:ext uri="{FF2B5EF4-FFF2-40B4-BE49-F238E27FC236}">
                  <a16:creationId xmlns:a16="http://schemas.microsoft.com/office/drawing/2014/main" id="{4E51487B-15CA-E54D-AFEA-82E3E5C0E1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6" y="1644"/>
              <a:ext cx="58" cy="8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42" name="Line 40">
              <a:extLst>
                <a:ext uri="{FF2B5EF4-FFF2-40B4-BE49-F238E27FC236}">
                  <a16:creationId xmlns:a16="http://schemas.microsoft.com/office/drawing/2014/main" id="{DC0204BE-DBD2-D94E-8EFD-B6006C5D6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28" y="1642"/>
              <a:ext cx="30" cy="7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43" name="Line 41">
              <a:extLst>
                <a:ext uri="{FF2B5EF4-FFF2-40B4-BE49-F238E27FC236}">
                  <a16:creationId xmlns:a16="http://schemas.microsoft.com/office/drawing/2014/main" id="{F2D1DE2A-3EDE-F945-876C-2FE96D01B2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6" y="1774"/>
              <a:ext cx="82" cy="7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44" name="Line 42">
              <a:extLst>
                <a:ext uri="{FF2B5EF4-FFF2-40B4-BE49-F238E27FC236}">
                  <a16:creationId xmlns:a16="http://schemas.microsoft.com/office/drawing/2014/main" id="{3B82A695-D132-8742-80F0-611A4A0182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8" y="1162"/>
              <a:ext cx="180" cy="5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45" name="Line 43">
              <a:extLst>
                <a:ext uri="{FF2B5EF4-FFF2-40B4-BE49-F238E27FC236}">
                  <a16:creationId xmlns:a16="http://schemas.microsoft.com/office/drawing/2014/main" id="{EF0EF0C8-D066-324A-A5C0-72FDAC889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8" y="1160"/>
              <a:ext cx="28" cy="13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46" name="AutoShape 44">
              <a:extLst>
                <a:ext uri="{FF2B5EF4-FFF2-40B4-BE49-F238E27FC236}">
                  <a16:creationId xmlns:a16="http://schemas.microsoft.com/office/drawing/2014/main" id="{D6DFD077-493F-D64B-A2AF-023D9501E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" y="1948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47" name="AutoShape 45">
              <a:extLst>
                <a:ext uri="{FF2B5EF4-FFF2-40B4-BE49-F238E27FC236}">
                  <a16:creationId xmlns:a16="http://schemas.microsoft.com/office/drawing/2014/main" id="{F5020997-FCF6-8441-8878-2825F7FF6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978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48" name="AutoShape 46">
              <a:extLst>
                <a:ext uri="{FF2B5EF4-FFF2-40B4-BE49-F238E27FC236}">
                  <a16:creationId xmlns:a16="http://schemas.microsoft.com/office/drawing/2014/main" id="{EAC3472F-ACF1-554C-8A20-114711A32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" y="2096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49" name="AutoShape 47">
              <a:extLst>
                <a:ext uri="{FF2B5EF4-FFF2-40B4-BE49-F238E27FC236}">
                  <a16:creationId xmlns:a16="http://schemas.microsoft.com/office/drawing/2014/main" id="{86D6F948-803C-044C-AE5C-B494BB03F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" y="1972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50" name="AutoShape 48">
              <a:extLst>
                <a:ext uri="{FF2B5EF4-FFF2-40B4-BE49-F238E27FC236}">
                  <a16:creationId xmlns:a16="http://schemas.microsoft.com/office/drawing/2014/main" id="{FBDBFC5B-4741-6F43-8B93-0EEF07D93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" y="1616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51" name="Line 49">
              <a:extLst>
                <a:ext uri="{FF2B5EF4-FFF2-40B4-BE49-F238E27FC236}">
                  <a16:creationId xmlns:a16="http://schemas.microsoft.com/office/drawing/2014/main" id="{84FEBEA1-E073-884A-A389-9375358231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" y="1774"/>
              <a:ext cx="50" cy="17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52" name="Line 50">
              <a:extLst>
                <a:ext uri="{FF2B5EF4-FFF2-40B4-BE49-F238E27FC236}">
                  <a16:creationId xmlns:a16="http://schemas.microsoft.com/office/drawing/2014/main" id="{AD773027-4EEF-D842-BB01-56F388622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4" y="1892"/>
              <a:ext cx="54" cy="6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53" name="Line 51">
              <a:extLst>
                <a:ext uri="{FF2B5EF4-FFF2-40B4-BE49-F238E27FC236}">
                  <a16:creationId xmlns:a16="http://schemas.microsoft.com/office/drawing/2014/main" id="{B66D0043-67AE-AE47-ADE1-B520FF7EB9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6" y="2000"/>
              <a:ext cx="220" cy="11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54" name="Line 52">
              <a:extLst>
                <a:ext uri="{FF2B5EF4-FFF2-40B4-BE49-F238E27FC236}">
                  <a16:creationId xmlns:a16="http://schemas.microsoft.com/office/drawing/2014/main" id="{DFC81A4C-8EA3-EB44-9041-14730C348E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96" y="1898"/>
              <a:ext cx="6" cy="7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55" name="Line 53">
              <a:extLst>
                <a:ext uri="{FF2B5EF4-FFF2-40B4-BE49-F238E27FC236}">
                  <a16:creationId xmlns:a16="http://schemas.microsoft.com/office/drawing/2014/main" id="{AE908598-16AB-5044-BB71-33496E0C2F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66" y="1782"/>
              <a:ext cx="78" cy="19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56" name="Line 54">
              <a:extLst>
                <a:ext uri="{FF2B5EF4-FFF2-40B4-BE49-F238E27FC236}">
                  <a16:creationId xmlns:a16="http://schemas.microsoft.com/office/drawing/2014/main" id="{377A16B3-7FCD-EE48-ABC2-D976B6BA59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4" y="2028"/>
              <a:ext cx="28" cy="7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57" name="Line 55">
              <a:extLst>
                <a:ext uri="{FF2B5EF4-FFF2-40B4-BE49-F238E27FC236}">
                  <a16:creationId xmlns:a16="http://schemas.microsoft.com/office/drawing/2014/main" id="{BACDD586-78A3-7243-9318-D6DCC9F924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0" y="2024"/>
              <a:ext cx="100" cy="8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58" name="Line 56">
              <a:extLst>
                <a:ext uri="{FF2B5EF4-FFF2-40B4-BE49-F238E27FC236}">
                  <a16:creationId xmlns:a16="http://schemas.microsoft.com/office/drawing/2014/main" id="{A9C7BE7D-5A1B-FB4B-A0AD-51104B6A38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4" y="1250"/>
              <a:ext cx="94" cy="17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59" name="AutoShape 57">
              <a:extLst>
                <a:ext uri="{FF2B5EF4-FFF2-40B4-BE49-F238E27FC236}">
                  <a16:creationId xmlns:a16="http://schemas.microsoft.com/office/drawing/2014/main" id="{A8CA6C98-7CE1-7D43-9654-40637948B88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568" y="1416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60" name="AutoShape 58">
              <a:extLst>
                <a:ext uri="{FF2B5EF4-FFF2-40B4-BE49-F238E27FC236}">
                  <a16:creationId xmlns:a16="http://schemas.microsoft.com/office/drawing/2014/main" id="{7A96A033-6368-104F-A59C-88FEC7B06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" y="1208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61" name="Line 59">
              <a:extLst>
                <a:ext uri="{FF2B5EF4-FFF2-40B4-BE49-F238E27FC236}">
                  <a16:creationId xmlns:a16="http://schemas.microsoft.com/office/drawing/2014/main" id="{DDC679A4-ED74-0F43-91F2-86E96B5C02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" y="1140"/>
              <a:ext cx="182" cy="7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62" name="Line 60">
              <a:extLst>
                <a:ext uri="{FF2B5EF4-FFF2-40B4-BE49-F238E27FC236}">
                  <a16:creationId xmlns:a16="http://schemas.microsoft.com/office/drawing/2014/main" id="{85CC14B6-3EB4-2E46-9B5F-66B162976B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8" y="1498"/>
              <a:ext cx="40" cy="9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63" name="AutoShape 61">
              <a:extLst>
                <a:ext uri="{FF2B5EF4-FFF2-40B4-BE49-F238E27FC236}">
                  <a16:creationId xmlns:a16="http://schemas.microsoft.com/office/drawing/2014/main" id="{6CA9B1EA-3BEE-864D-8DAD-967A6C197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0" y="1844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64" name="Line 62">
              <a:extLst>
                <a:ext uri="{FF2B5EF4-FFF2-40B4-BE49-F238E27FC236}">
                  <a16:creationId xmlns:a16="http://schemas.microsoft.com/office/drawing/2014/main" id="{60E6430A-36CC-1343-899A-05149BA126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58" y="1666"/>
              <a:ext cx="32" cy="17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65" name="AutoShape 63">
              <a:extLst>
                <a:ext uri="{FF2B5EF4-FFF2-40B4-BE49-F238E27FC236}">
                  <a16:creationId xmlns:a16="http://schemas.microsoft.com/office/drawing/2014/main" id="{84FEEFA9-A778-AE48-B022-58B465A45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" y="1956"/>
              <a:ext cx="48" cy="48"/>
            </a:xfrm>
            <a:prstGeom prst="flowChartConnector">
              <a:avLst/>
            </a:prstGeom>
            <a:solidFill>
              <a:srgbClr val="969696">
                <a:alpha val="50000"/>
              </a:srgb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66" name="Line 64">
              <a:extLst>
                <a:ext uri="{FF2B5EF4-FFF2-40B4-BE49-F238E27FC236}">
                  <a16:creationId xmlns:a16="http://schemas.microsoft.com/office/drawing/2014/main" id="{C242E48A-861C-654B-9287-52746CBF15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6" y="1998"/>
              <a:ext cx="128" cy="11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52C853BA-9DCC-2947-831C-3574BBF23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" y="1476"/>
              <a:ext cx="126" cy="515"/>
            </a:xfrm>
            <a:custGeom>
              <a:avLst/>
              <a:gdLst>
                <a:gd name="T0" fmla="*/ 126 w 126"/>
                <a:gd name="T1" fmla="*/ 504 h 515"/>
                <a:gd name="T2" fmla="*/ 34 w 126"/>
                <a:gd name="T3" fmla="*/ 460 h 515"/>
                <a:gd name="T4" fmla="*/ 18 w 126"/>
                <a:gd name="T5" fmla="*/ 424 h 515"/>
                <a:gd name="T6" fmla="*/ 10 w 126"/>
                <a:gd name="T7" fmla="*/ 400 h 515"/>
                <a:gd name="T8" fmla="*/ 6 w 126"/>
                <a:gd name="T9" fmla="*/ 88 h 515"/>
                <a:gd name="T10" fmla="*/ 42 w 126"/>
                <a:gd name="T11" fmla="*/ 24 h 515"/>
                <a:gd name="T12" fmla="*/ 78 w 126"/>
                <a:gd name="T13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515">
                  <a:moveTo>
                    <a:pt x="126" y="504"/>
                  </a:moveTo>
                  <a:cubicBezTo>
                    <a:pt x="93" y="515"/>
                    <a:pt x="48" y="493"/>
                    <a:pt x="34" y="460"/>
                  </a:cubicBezTo>
                  <a:cubicBezTo>
                    <a:pt x="30" y="451"/>
                    <a:pt x="22" y="434"/>
                    <a:pt x="18" y="424"/>
                  </a:cubicBezTo>
                  <a:cubicBezTo>
                    <a:pt x="15" y="416"/>
                    <a:pt x="10" y="400"/>
                    <a:pt x="10" y="400"/>
                  </a:cubicBezTo>
                  <a:cubicBezTo>
                    <a:pt x="0" y="295"/>
                    <a:pt x="0" y="195"/>
                    <a:pt x="6" y="88"/>
                  </a:cubicBezTo>
                  <a:cubicBezTo>
                    <a:pt x="7" y="69"/>
                    <a:pt x="24" y="30"/>
                    <a:pt x="42" y="24"/>
                  </a:cubicBezTo>
                  <a:cubicBezTo>
                    <a:pt x="54" y="6"/>
                    <a:pt x="65" y="13"/>
                    <a:pt x="78" y="0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141E41F9-3F62-8A44-957C-D0E89C818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" y="1444"/>
              <a:ext cx="114" cy="420"/>
            </a:xfrm>
            <a:custGeom>
              <a:avLst/>
              <a:gdLst>
                <a:gd name="T0" fmla="*/ 0 w 114"/>
                <a:gd name="T1" fmla="*/ 420 h 420"/>
                <a:gd name="T2" fmla="*/ 76 w 114"/>
                <a:gd name="T3" fmla="*/ 360 h 420"/>
                <a:gd name="T4" fmla="*/ 108 w 114"/>
                <a:gd name="T5" fmla="*/ 68 h 420"/>
                <a:gd name="T6" fmla="*/ 40 w 114"/>
                <a:gd name="T7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420">
                  <a:moveTo>
                    <a:pt x="0" y="420"/>
                  </a:moveTo>
                  <a:cubicBezTo>
                    <a:pt x="29" y="419"/>
                    <a:pt x="58" y="419"/>
                    <a:pt x="76" y="360"/>
                  </a:cubicBezTo>
                  <a:cubicBezTo>
                    <a:pt x="94" y="301"/>
                    <a:pt x="114" y="128"/>
                    <a:pt x="108" y="68"/>
                  </a:cubicBezTo>
                  <a:cubicBezTo>
                    <a:pt x="102" y="8"/>
                    <a:pt x="71" y="4"/>
                    <a:pt x="40" y="0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150D2F6-166B-0346-9FB9-312FBBDF00E6}"/>
              </a:ext>
            </a:extLst>
          </p:cNvPr>
          <p:cNvGrpSpPr/>
          <p:nvPr/>
        </p:nvGrpSpPr>
        <p:grpSpPr>
          <a:xfrm>
            <a:off x="5951032" y="2801962"/>
            <a:ext cx="1507859" cy="584775"/>
            <a:chOff x="3471741" y="2584874"/>
            <a:chExt cx="1507859" cy="584775"/>
          </a:xfrm>
        </p:grpSpPr>
        <p:sp>
          <p:nvSpPr>
            <p:cNvPr id="81" name="Text Box 5">
              <a:extLst>
                <a:ext uri="{FF2B5EF4-FFF2-40B4-BE49-F238E27FC236}">
                  <a16:creationId xmlns:a16="http://schemas.microsoft.com/office/drawing/2014/main" id="{032FE8B8-A44B-3645-9B3F-164980A89E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9312" y="2584874"/>
              <a:ext cx="1034257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600" dirty="0">
                  <a:solidFill>
                    <a:srgbClr val="0070C0"/>
                  </a:solidFill>
                  <a:latin typeface="Ubuntu" panose="020B0504030602030204" pitchFamily="34" charset="0"/>
                </a:rPr>
                <a:t>Model </a:t>
              </a:r>
              <a:br>
                <a:rPr lang="en-US" altLang="en-US" sz="1600" dirty="0">
                  <a:solidFill>
                    <a:srgbClr val="0070C0"/>
                  </a:solidFill>
                  <a:latin typeface="Ubuntu" panose="020B0504030602030204" pitchFamily="34" charset="0"/>
                </a:rPr>
              </a:br>
              <a:r>
                <a:rPr lang="en-US" altLang="en-US" sz="1600" dirty="0">
                  <a:solidFill>
                    <a:srgbClr val="0070C0"/>
                  </a:solidFill>
                  <a:latin typeface="Ubuntu" panose="020B0504030602030204" pitchFamily="34" charset="0"/>
                </a:rPr>
                <a:t>Checking</a:t>
              </a:r>
              <a:endParaRPr lang="en-US" altLang="en-US" sz="2800" dirty="0">
                <a:solidFill>
                  <a:srgbClr val="0070C0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82" name="Line 67">
              <a:extLst>
                <a:ext uri="{FF2B5EF4-FFF2-40B4-BE49-F238E27FC236}">
                  <a16:creationId xmlns:a16="http://schemas.microsoft.com/office/drawing/2014/main" id="{5487724C-8F1A-0C49-A933-14B7CA4DDA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1741" y="2875003"/>
              <a:ext cx="1507859" cy="0"/>
            </a:xfrm>
            <a:prstGeom prst="line">
              <a:avLst/>
            </a:prstGeom>
            <a:ln w="31750"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dirty="0">
                <a:latin typeface="Ubuntu" panose="020B0504030602030204" pitchFamily="34" charset="0"/>
              </a:endParaRPr>
            </a:p>
          </p:txBody>
        </p:sp>
      </p:grpSp>
      <p:sp>
        <p:nvSpPr>
          <p:cNvPr id="83" name="Text Box 69">
            <a:extLst>
              <a:ext uri="{FF2B5EF4-FFF2-40B4-BE49-F238E27FC236}">
                <a16:creationId xmlns:a16="http://schemas.microsoft.com/office/drawing/2014/main" id="{BC0FBD96-F4EC-4C40-9DA5-78B667D09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8891" y="2749140"/>
            <a:ext cx="11260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dirty="0">
                <a:latin typeface="Ubuntu" panose="020B0504030602030204" pitchFamily="34" charset="0"/>
              </a:rPr>
              <a:t>CEX / </a:t>
            </a:r>
            <a:br>
              <a:rPr lang="en-US" altLang="en-US" dirty="0">
                <a:latin typeface="Ubuntu" panose="020B0504030602030204" pitchFamily="34" charset="0"/>
              </a:rPr>
            </a:br>
            <a:r>
              <a:rPr lang="en-US" altLang="en-US" dirty="0">
                <a:latin typeface="Ubuntu" panose="020B0504030602030204" pitchFamily="34" charset="0"/>
              </a:rPr>
              <a:t>No Bug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8046606-36E3-034C-AE54-CF90172E7738}"/>
              </a:ext>
            </a:extLst>
          </p:cNvPr>
          <p:cNvGrpSpPr/>
          <p:nvPr/>
        </p:nvGrpSpPr>
        <p:grpSpPr>
          <a:xfrm>
            <a:off x="6408347" y="3386737"/>
            <a:ext cx="1435906" cy="1910654"/>
            <a:chOff x="6408347" y="3386737"/>
            <a:chExt cx="1435906" cy="1910654"/>
          </a:xfrm>
        </p:grpSpPr>
        <p:sp>
          <p:nvSpPr>
            <p:cNvPr id="84" name="Text Box 71">
              <a:extLst>
                <a:ext uri="{FF2B5EF4-FFF2-40B4-BE49-F238E27FC236}">
                  <a16:creationId xmlns:a16="http://schemas.microsoft.com/office/drawing/2014/main" id="{F6F61F59-A6B0-5740-8054-68EF51D38D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8347" y="4374061"/>
              <a:ext cx="1435906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solidFill>
                    <a:srgbClr val="FF0000"/>
                  </a:solidFill>
                  <a:latin typeface="Ubuntu" panose="020B0504030602030204" pitchFamily="34" charset="0"/>
                </a:rPr>
                <a:t>Systematic </a:t>
              </a:r>
              <a:br>
                <a:rPr lang="en-US" altLang="en-US" dirty="0">
                  <a:solidFill>
                    <a:srgbClr val="FF0000"/>
                  </a:solidFill>
                  <a:latin typeface="Ubuntu" panose="020B0504030602030204" pitchFamily="34" charset="0"/>
                </a:rPr>
              </a:br>
              <a:r>
                <a:rPr lang="en-US" altLang="en-US" dirty="0">
                  <a:solidFill>
                    <a:srgbClr val="FF0000"/>
                  </a:solidFill>
                  <a:latin typeface="Ubuntu" panose="020B0504030602030204" pitchFamily="34" charset="0"/>
                </a:rPr>
                <a:t>state-space </a:t>
              </a:r>
              <a:br>
                <a:rPr lang="en-US" altLang="en-US" dirty="0">
                  <a:solidFill>
                    <a:srgbClr val="FF0000"/>
                  </a:solidFill>
                  <a:latin typeface="Ubuntu" panose="020B0504030602030204" pitchFamily="34" charset="0"/>
                </a:rPr>
              </a:br>
              <a:r>
                <a:rPr lang="en-US" altLang="en-US" dirty="0">
                  <a:solidFill>
                    <a:srgbClr val="FF0000"/>
                  </a:solidFill>
                  <a:latin typeface="Ubuntu" panose="020B0504030602030204" pitchFamily="34" charset="0"/>
                </a:rPr>
                <a:t>exploration</a:t>
              </a: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71BB5F39-00D0-A440-8BE7-2C7436D776D9}"/>
                </a:ext>
              </a:extLst>
            </p:cNvPr>
            <p:cNvCxnSpPr>
              <a:stCxn id="84" idx="0"/>
              <a:endCxn id="81" idx="2"/>
            </p:cNvCxnSpPr>
            <p:nvPr/>
          </p:nvCxnSpPr>
          <p:spPr>
            <a:xfrm flipH="1" flipV="1">
              <a:off x="6725732" y="3386737"/>
              <a:ext cx="400568" cy="987324"/>
            </a:xfrm>
            <a:prstGeom prst="straightConnector1">
              <a:avLst/>
            </a:prstGeom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B99430A-05AD-4144-89E0-81C30F7FF59B}"/>
              </a:ext>
            </a:extLst>
          </p:cNvPr>
          <p:cNvGrpSpPr/>
          <p:nvPr/>
        </p:nvGrpSpPr>
        <p:grpSpPr>
          <a:xfrm>
            <a:off x="6392919" y="1595907"/>
            <a:ext cx="2547364" cy="1153233"/>
            <a:chOff x="6392919" y="1595907"/>
            <a:chExt cx="2547364" cy="1153233"/>
          </a:xfrm>
        </p:grpSpPr>
        <p:sp>
          <p:nvSpPr>
            <p:cNvPr id="85" name="Text Box 71">
              <a:extLst>
                <a:ext uri="{FF2B5EF4-FFF2-40B4-BE49-F238E27FC236}">
                  <a16:creationId xmlns:a16="http://schemas.microsoft.com/office/drawing/2014/main" id="{627510FD-0577-F04B-9DB6-2E98E16498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2919" y="1595907"/>
              <a:ext cx="254736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dirty="0">
                  <a:solidFill>
                    <a:srgbClr val="FF0000"/>
                  </a:solidFill>
                  <a:latin typeface="Ubuntu" panose="020B0504030602030204" pitchFamily="34" charset="0"/>
                </a:rPr>
                <a:t>Test Cases + Coverage 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49E03EB-17B6-0648-AFEF-392115FDEB9D}"/>
                </a:ext>
              </a:extLst>
            </p:cNvPr>
            <p:cNvCxnSpPr>
              <a:cxnSpLocks/>
              <a:stCxn id="85" idx="2"/>
              <a:endCxn id="83" idx="0"/>
            </p:cNvCxnSpPr>
            <p:nvPr/>
          </p:nvCxnSpPr>
          <p:spPr>
            <a:xfrm>
              <a:off x="7666601" y="1965239"/>
              <a:ext cx="355304" cy="783901"/>
            </a:xfrm>
            <a:prstGeom prst="straightConnector1">
              <a:avLst/>
            </a:prstGeom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535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7E7-848C-F94A-AE78-5034AAD4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Abstraction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4935BE-14E2-E446-A0A9-C08A510606E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2019-03-15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82B89-46ED-3C48-9604-383C85FB00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100F8-9B38-0449-A2CD-E1BB75A8E25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4F52C7-8948-F147-A09C-F1053CF21AF8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altLang="en-US" dirty="0"/>
              <a:t>Abstraction therefore solves two problems</a:t>
            </a:r>
          </a:p>
          <a:p>
            <a:pPr lvl="1"/>
            <a:r>
              <a:rPr lang="en-US" altLang="en-US" dirty="0"/>
              <a:t>Enables Model Checkers to deal with software</a:t>
            </a:r>
          </a:p>
          <a:p>
            <a:pPr lvl="1"/>
            <a:r>
              <a:rPr lang="en-US" altLang="en-US" dirty="0"/>
              <a:t>Cuts the state space size</a:t>
            </a:r>
          </a:p>
          <a:p>
            <a:endParaRPr lang="en-US" altLang="en-US" dirty="0"/>
          </a:p>
          <a:p>
            <a:r>
              <a:rPr lang="en-US" altLang="en-US" dirty="0"/>
              <a:t>Abstraction comes in three flavors</a:t>
            </a:r>
          </a:p>
          <a:p>
            <a:pPr lvl="1"/>
            <a:r>
              <a:rPr lang="en-US" altLang="en-US" dirty="0"/>
              <a:t>Over-approximations</a:t>
            </a:r>
          </a:p>
          <a:p>
            <a:pPr lvl="1"/>
            <a:r>
              <a:rPr lang="en-US" altLang="en-US" dirty="0"/>
              <a:t>Under-approximations</a:t>
            </a:r>
          </a:p>
          <a:p>
            <a:pPr lvl="1"/>
            <a:r>
              <a:rPr lang="en-US" altLang="en-US" dirty="0"/>
              <a:t>Precise abstractions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74017"/>
      </p:ext>
    </p:extLst>
  </p:cSld>
  <p:clrMapOvr>
    <a:masterClrMapping/>
  </p:clrMapOvr>
</p:sld>
</file>

<file path=ppt/theme/theme1.xml><?xml version="1.0" encoding="utf-8"?>
<a:theme xmlns:a="http://schemas.openxmlformats.org/drawingml/2006/main" name="SCoS_CD_201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SCoS_CD_2013</Template>
  <TotalTime>1520</TotalTime>
  <Words>909</Words>
  <Application>Microsoft Office PowerPoint</Application>
  <PresentationFormat>On-screen Show (4:3)</PresentationFormat>
  <Paragraphs>235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Calibri</vt:lpstr>
      <vt:lpstr>Cambria Math</vt:lpstr>
      <vt:lpstr>Gill Sans MT</vt:lpstr>
      <vt:lpstr>Lucida Grande</vt:lpstr>
      <vt:lpstr>Menlo</vt:lpstr>
      <vt:lpstr>Ubuntu</vt:lpstr>
      <vt:lpstr>Ubuntu Condensed</vt:lpstr>
      <vt:lpstr>Ubuntu Light</vt:lpstr>
      <vt:lpstr>Wingdings</vt:lpstr>
      <vt:lpstr>SCoS_CD_2013</vt:lpstr>
      <vt:lpstr>Benutzerdefiniertes Design</vt:lpstr>
      <vt:lpstr>PowerPoint Presentation</vt:lpstr>
      <vt:lpstr>Reminder</vt:lpstr>
      <vt:lpstr>Active Learning</vt:lpstr>
      <vt:lpstr>Myhill-Nerode Theorem</vt:lpstr>
      <vt:lpstr>Motivation</vt:lpstr>
      <vt:lpstr>White-Box vs. Black-Box</vt:lpstr>
      <vt:lpstr>Testing vs. Verification of Black-Boxes</vt:lpstr>
      <vt:lpstr>Model Checking Enabling Technology </vt:lpstr>
      <vt:lpstr>Abstraction</vt:lpstr>
      <vt:lpstr>Under-Approximation (“Meat-Axe” Abstraction)</vt:lpstr>
      <vt:lpstr>Precise Abstraction</vt:lpstr>
      <vt:lpstr>Over-Approximation (Abstract Interpretation)</vt:lpstr>
      <vt:lpstr>Over-Approximation (Abstract Interpretation)</vt:lpstr>
      <vt:lpstr>Testing vs. Model Checking (revisited)</vt:lpstr>
      <vt:lpstr>Concrete Automaton 1</vt:lpstr>
      <vt:lpstr>Concrete Automaton 1 (contd.)</vt:lpstr>
      <vt:lpstr>Abstraction Function?</vt:lpstr>
      <vt:lpstr>Concrete Automaton 2</vt:lpstr>
      <vt:lpstr>Concrete Automaton 2 (contd.)</vt:lpstr>
      <vt:lpstr>Abstraction Function?</vt:lpstr>
      <vt:lpstr>Active Automata Learning revisited</vt:lpstr>
      <vt:lpstr>Practical Active Automata Learning</vt:lpstr>
      <vt:lpstr>Abstract Automata Learning</vt:lpstr>
    </vt:vector>
  </TitlesOfParts>
  <Manager/>
  <Company>IAIK, TU-Graz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AKDV - LTL and CTL</dc:title>
  <dc:subject/>
  <dc:creator>Masoud Ebrahimi</dc:creator>
  <cp:keywords/>
  <dc:description/>
  <cp:lastModifiedBy>Ebrahimi, Masoud</cp:lastModifiedBy>
  <cp:revision>456</cp:revision>
  <cp:lastPrinted>2012-12-13T06:14:19Z</cp:lastPrinted>
  <dcterms:created xsi:type="dcterms:W3CDTF">2013-03-05T08:20:48Z</dcterms:created>
  <dcterms:modified xsi:type="dcterms:W3CDTF">2021-08-08T13:53:25Z</dcterms:modified>
  <cp:category/>
</cp:coreProperties>
</file>